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1"/>
  </p:notesMasterIdLst>
  <p:sldIdLst>
    <p:sldId id="256" r:id="rId3"/>
    <p:sldId id="261" r:id="rId4"/>
    <p:sldId id="262" r:id="rId5"/>
    <p:sldId id="263" r:id="rId6"/>
    <p:sldId id="257" r:id="rId7"/>
    <p:sldId id="267" r:id="rId8"/>
    <p:sldId id="345" r:id="rId9"/>
    <p:sldId id="356" r:id="rId10"/>
    <p:sldId id="357" r:id="rId11"/>
    <p:sldId id="313" r:id="rId12"/>
    <p:sldId id="358" r:id="rId13"/>
    <p:sldId id="359" r:id="rId14"/>
    <p:sldId id="360" r:id="rId15"/>
    <p:sldId id="361" r:id="rId16"/>
    <p:sldId id="312" r:id="rId17"/>
    <p:sldId id="362" r:id="rId18"/>
    <p:sldId id="314" r:id="rId19"/>
    <p:sldId id="332" r:id="rId20"/>
    <p:sldId id="315" r:id="rId21"/>
    <p:sldId id="333" r:id="rId22"/>
    <p:sldId id="336" r:id="rId23"/>
    <p:sldId id="346" r:id="rId24"/>
    <p:sldId id="347" r:id="rId25"/>
    <p:sldId id="348" r:id="rId26"/>
    <p:sldId id="350" r:id="rId27"/>
    <p:sldId id="351" r:id="rId28"/>
    <p:sldId id="352" r:id="rId29"/>
    <p:sldId id="353" r:id="rId30"/>
    <p:sldId id="354" r:id="rId31"/>
    <p:sldId id="355" r:id="rId32"/>
    <p:sldId id="363" r:id="rId33"/>
    <p:sldId id="372" r:id="rId34"/>
    <p:sldId id="373" r:id="rId35"/>
    <p:sldId id="374" r:id="rId36"/>
    <p:sldId id="375" r:id="rId37"/>
    <p:sldId id="381" r:id="rId38"/>
    <p:sldId id="382" r:id="rId39"/>
    <p:sldId id="268" r:id="rId40"/>
    <p:sldId id="365" r:id="rId41"/>
    <p:sldId id="339" r:id="rId42"/>
    <p:sldId id="340" r:id="rId43"/>
    <p:sldId id="341" r:id="rId44"/>
    <p:sldId id="383" r:id="rId45"/>
    <p:sldId id="384" r:id="rId46"/>
    <p:sldId id="344" r:id="rId47"/>
    <p:sldId id="327" r:id="rId48"/>
    <p:sldId id="368" r:id="rId49"/>
    <p:sldId id="364" r:id="rId50"/>
    <p:sldId id="379" r:id="rId51"/>
    <p:sldId id="380" r:id="rId52"/>
    <p:sldId id="269" r:id="rId53"/>
    <p:sldId id="337" r:id="rId54"/>
    <p:sldId id="369" r:id="rId55"/>
    <p:sldId id="318" r:id="rId56"/>
    <p:sldId id="367" r:id="rId57"/>
    <p:sldId id="330" r:id="rId58"/>
    <p:sldId id="329" r:id="rId59"/>
    <p:sldId id="370" r:id="rId60"/>
    <p:sldId id="319" r:id="rId61"/>
    <p:sldId id="371" r:id="rId62"/>
    <p:sldId id="320" r:id="rId63"/>
    <p:sldId id="377" r:id="rId64"/>
    <p:sldId id="366" r:id="rId65"/>
    <p:sldId id="385" r:id="rId66"/>
    <p:sldId id="264" r:id="rId67"/>
    <p:sldId id="302" r:id="rId68"/>
    <p:sldId id="288" r:id="rId69"/>
    <p:sldId id="343"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330030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109456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203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56864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222119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414501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7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989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2401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https://d2l.ai/chapter_optimization/convexity.html</a:t>
            </a:r>
            <a:endParaRPr dirty="0"/>
          </a:p>
        </p:txBody>
      </p:sp>
    </p:spTree>
    <p:extLst>
      <p:ext uri="{BB962C8B-B14F-4D97-AF65-F5344CB8AC3E}">
        <p14:creationId xmlns:p14="http://schemas.microsoft.com/office/powerpoint/2010/main" val="685703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35535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37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761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57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36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033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(theory)</a:t>
            </a:r>
            <a:endParaRPr lang="en-US" dirty="0"/>
          </a:p>
        </p:txBody>
      </p:sp>
    </p:spTree>
    <p:extLst>
      <p:ext uri="{BB962C8B-B14F-4D97-AF65-F5344CB8AC3E}">
        <p14:creationId xmlns:p14="http://schemas.microsoft.com/office/powerpoint/2010/main" val="294624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41109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0.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2</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10068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t>
            </a:r>
            <a:r>
              <a:rPr lang="en-GB" dirty="0" err="1" smtClean="0"/>
              <a:t>kích</a:t>
            </a:r>
            <a:r>
              <a:rPr lang="en-GB" dirty="0" smtClean="0"/>
              <a:t> </a:t>
            </a:r>
            <a:r>
              <a:rPr lang="en-GB" dirty="0" err="1" smtClean="0"/>
              <a:t>hoạt</a:t>
            </a:r>
            <a:endParaRPr dirty="0"/>
          </a:p>
        </p:txBody>
      </p:sp>
      <p:sp>
        <p:nvSpPr>
          <p:cNvPr id="117" name="Google Shape;117;p24"/>
          <p:cNvSpPr txBox="1">
            <a:spLocks noGrp="1"/>
          </p:cNvSpPr>
          <p:nvPr>
            <p:ph type="body" idx="1"/>
          </p:nvPr>
        </p:nvSpPr>
        <p:spPr>
          <a:xfrm>
            <a:off x="325285" y="83022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endParaRPr lang="en-GB" dirty="0" smtClean="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381693" y="830228"/>
            <a:ext cx="2985438" cy="1622767"/>
          </a:xfrm>
          <a:prstGeom prst="rect">
            <a:avLst/>
          </a:prstGeom>
        </p:spPr>
      </p:pic>
      <p:pic>
        <p:nvPicPr>
          <p:cNvPr id="4" name="Picture 3"/>
          <p:cNvPicPr>
            <a:picLocks noChangeAspect="1"/>
          </p:cNvPicPr>
          <p:nvPr/>
        </p:nvPicPr>
        <p:blipFill>
          <a:blip r:embed="rId4"/>
          <a:stretch>
            <a:fillRect/>
          </a:stretch>
        </p:blipFill>
        <p:spPr>
          <a:xfrm>
            <a:off x="5672208" y="830228"/>
            <a:ext cx="3143813" cy="1657960"/>
          </a:xfrm>
          <a:prstGeom prst="rect">
            <a:avLst/>
          </a:prstGeom>
        </p:spPr>
      </p:pic>
      <p:pic>
        <p:nvPicPr>
          <p:cNvPr id="5" name="Picture 4"/>
          <p:cNvPicPr>
            <a:picLocks noChangeAspect="1"/>
          </p:cNvPicPr>
          <p:nvPr/>
        </p:nvPicPr>
        <p:blipFill>
          <a:blip r:embed="rId5"/>
          <a:stretch>
            <a:fillRect/>
          </a:stretch>
        </p:blipFill>
        <p:spPr>
          <a:xfrm>
            <a:off x="2329542" y="2843750"/>
            <a:ext cx="3037589" cy="1605184"/>
          </a:xfrm>
          <a:prstGeom prst="rect">
            <a:avLst/>
          </a:prstGeom>
        </p:spPr>
      </p:pic>
      <p:pic>
        <p:nvPicPr>
          <p:cNvPr id="6" name="Picture 5"/>
          <p:cNvPicPr>
            <a:picLocks noChangeAspect="1"/>
          </p:cNvPicPr>
          <p:nvPr/>
        </p:nvPicPr>
        <p:blipFill>
          <a:blip r:embed="rId6"/>
          <a:stretch>
            <a:fillRect/>
          </a:stretch>
        </p:blipFill>
        <p:spPr>
          <a:xfrm>
            <a:off x="5761190" y="2878943"/>
            <a:ext cx="3084695" cy="1601560"/>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Sự</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hàm</a:t>
            </a:r>
            <a:r>
              <a:rPr lang="en-US" dirty="0" smtClean="0"/>
              <a:t> activation</a:t>
            </a:r>
            <a:endParaRPr lang="en-US" dirty="0"/>
          </a:p>
        </p:txBody>
      </p:sp>
      <p:sp>
        <p:nvSpPr>
          <p:cNvPr id="3" name="Text Placeholder 2"/>
          <p:cNvSpPr>
            <a:spLocks noGrp="1"/>
          </p:cNvSpPr>
          <p:nvPr>
            <p:ph type="body" idx="1"/>
          </p:nvPr>
        </p:nvSpPr>
        <p:spPr>
          <a:xfrm>
            <a:off x="310896" y="676656"/>
            <a:ext cx="8520600" cy="827603"/>
          </a:xfrm>
        </p:spPr>
        <p:txBody>
          <a:bodyPr/>
          <a:lstStyle/>
          <a:p>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r>
              <a:rPr lang="en-US" dirty="0" smtClean="0"/>
              <a:t> (non linear)</a:t>
            </a:r>
          </a:p>
          <a:p>
            <a:r>
              <a:rPr lang="en-US" dirty="0" err="1" smtClean="0"/>
              <a:t>Gỉa</a:t>
            </a:r>
            <a:r>
              <a:rPr lang="en-US" dirty="0" smtClean="0"/>
              <a:t> </a:t>
            </a:r>
            <a:r>
              <a:rPr lang="en-US" dirty="0" err="1" smtClean="0"/>
              <a:t>sử</a:t>
            </a:r>
            <a:r>
              <a:rPr lang="en-US" dirty="0" smtClean="0"/>
              <a:t> </a:t>
            </a:r>
            <a:r>
              <a:rPr lang="en-US" dirty="0" err="1" smtClean="0"/>
              <a:t>muốn</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phân</a:t>
            </a:r>
            <a:r>
              <a:rPr lang="en-US" dirty="0" smtClean="0"/>
              <a:t> </a:t>
            </a:r>
            <a:r>
              <a:rPr lang="en-US" dirty="0" err="1" smtClean="0"/>
              <a:t>cách</a:t>
            </a:r>
            <a:r>
              <a:rPr lang="en-US" dirty="0" smtClean="0"/>
              <a:t> 2 </a:t>
            </a:r>
            <a:r>
              <a:rPr lang="en-US" dirty="0" err="1" smtClean="0"/>
              <a:t>lớp</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26" name="Picture 2" descr="Binary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1" y="1504259"/>
            <a:ext cx="4159250" cy="314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Binary Classification Model | jake learn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52" y="1504259"/>
            <a:ext cx="2373983" cy="1789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562225" y="4500622"/>
            <a:ext cx="8520600" cy="41380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Mô</a:t>
            </a:r>
            <a:r>
              <a:rPr lang="en-US" dirty="0" smtClean="0">
                <a:solidFill>
                  <a:srgbClr val="FF0000"/>
                </a:solidFill>
              </a:rPr>
              <a:t> </a:t>
            </a:r>
            <a:r>
              <a:rPr lang="en-US" dirty="0" err="1" smtClean="0">
                <a:solidFill>
                  <a:srgbClr val="FF0000"/>
                </a:solidFill>
              </a:rPr>
              <a:t>hình</a:t>
            </a:r>
            <a:r>
              <a:rPr lang="en-US" dirty="0" smtClean="0">
                <a:solidFill>
                  <a:srgbClr val="FF0000"/>
                </a:solidFill>
              </a:rPr>
              <a:t> </a:t>
            </a:r>
            <a:r>
              <a:rPr lang="en-US" dirty="0" err="1" smtClean="0">
                <a:solidFill>
                  <a:srgbClr val="FF0000"/>
                </a:solidFill>
              </a:rPr>
              <a:t>tuyến</a:t>
            </a:r>
            <a:r>
              <a:rPr lang="en-US" dirty="0" smtClean="0">
                <a:solidFill>
                  <a:srgbClr val="FF0000"/>
                </a:solidFill>
              </a:rPr>
              <a:t> </a:t>
            </a:r>
            <a:r>
              <a:rPr lang="en-US" dirty="0" err="1" smtClean="0">
                <a:solidFill>
                  <a:srgbClr val="FF0000"/>
                </a:solidFill>
              </a:rPr>
              <a:t>tính</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ứng</a:t>
            </a:r>
            <a:r>
              <a:rPr lang="en-US" dirty="0" smtClean="0">
                <a:solidFill>
                  <a:srgbClr val="FF0000"/>
                </a:solidFill>
              </a:rPr>
              <a:t> </a:t>
            </a:r>
            <a:r>
              <a:rPr lang="en-US" dirty="0" err="1" smtClean="0">
                <a:solidFill>
                  <a:srgbClr val="FF0000"/>
                </a:solidFill>
              </a:rPr>
              <a:t>dụng</a:t>
            </a:r>
            <a:r>
              <a:rPr lang="en-US" dirty="0" smtClean="0">
                <a:solidFill>
                  <a:srgbClr val="FF0000"/>
                </a:solidFill>
              </a:rPr>
              <a:t> </a:t>
            </a:r>
            <a:r>
              <a:rPr lang="en-US" dirty="0" err="1" smtClean="0">
                <a:solidFill>
                  <a:srgbClr val="FF0000"/>
                </a:solidFill>
              </a:rPr>
              <a:t>được</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này</a:t>
            </a:r>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pPr marL="114300" indent="0">
              <a:buFont typeface="Arial"/>
              <a:buNone/>
            </a:pPr>
            <a:endParaRPr lang="en-US" dirty="0">
              <a:solidFill>
                <a:srgbClr val="FF0000"/>
              </a:solidFill>
            </a:endParaRPr>
          </a:p>
        </p:txBody>
      </p:sp>
    </p:spTree>
    <p:extLst>
      <p:ext uri="{BB962C8B-B14F-4D97-AF65-F5344CB8AC3E}">
        <p14:creationId xmlns:p14="http://schemas.microsoft.com/office/powerpoint/2010/main" val="327474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604059" y="1253582"/>
            <a:ext cx="5169807" cy="3518491"/>
          </a:xfrm>
          <a:prstGeom prst="rect">
            <a:avLst/>
          </a:prstGeom>
        </p:spPr>
      </p:pic>
      <p:pic>
        <p:nvPicPr>
          <p:cNvPr id="6" name="Picture 5"/>
          <p:cNvPicPr>
            <a:picLocks noChangeAspect="1"/>
          </p:cNvPicPr>
          <p:nvPr/>
        </p:nvPicPr>
        <p:blipFill>
          <a:blip r:embed="rId3"/>
          <a:stretch>
            <a:fillRect/>
          </a:stretch>
        </p:blipFill>
        <p:spPr>
          <a:xfrm>
            <a:off x="5968050" y="1924493"/>
            <a:ext cx="2928174" cy="901774"/>
          </a:xfrm>
          <a:prstGeom prst="rect">
            <a:avLst/>
          </a:prstGeom>
        </p:spPr>
      </p:pic>
    </p:spTree>
    <p:extLst>
      <p:ext uri="{BB962C8B-B14F-4D97-AF65-F5344CB8AC3E}">
        <p14:creationId xmlns:p14="http://schemas.microsoft.com/office/powerpoint/2010/main" val="4955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Perceptron </a:t>
            </a:r>
            <a:r>
              <a:rPr lang="en-US" dirty="0" err="1" smtClean="0"/>
              <a:t>nhiều</a:t>
            </a:r>
            <a:r>
              <a:rPr lang="en-US" dirty="0" smtClean="0"/>
              <a:t> </a:t>
            </a:r>
            <a:r>
              <a:rPr lang="en-US" dirty="0" err="1" smtClean="0"/>
              <a:t>đầu</a:t>
            </a:r>
            <a:r>
              <a:rPr lang="en-US" dirty="0" smtClean="0"/>
              <a:t> </a:t>
            </a:r>
            <a:r>
              <a:rPr lang="en-US" dirty="0" err="1" smtClean="0"/>
              <a:t>ra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Trong </a:t>
                </a:r>
                <a:r>
                  <a:rPr lang="en-US" dirty="0" err="1" smtClean="0"/>
                  <a:t>trường</a:t>
                </a:r>
                <a:r>
                  <a:rPr lang="en-US" dirty="0" smtClean="0"/>
                  <a:t> </a:t>
                </a:r>
                <a:r>
                  <a:rPr lang="en-US" dirty="0" err="1" smtClean="0"/>
                  <a:t>hợp</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cần</a:t>
                </a:r>
                <a:r>
                  <a:rPr lang="en-US" dirty="0" smtClean="0"/>
                  <a:t> </a:t>
                </a:r>
                <a:r>
                  <a:rPr lang="en-US" dirty="0" err="1" smtClean="0"/>
                  <a:t>nhiều</a:t>
                </a:r>
                <a:r>
                  <a:rPr lang="en-US" dirty="0" smtClean="0"/>
                  <a:t> </a:t>
                </a:r>
                <a:r>
                  <a:rPr lang="en-US" dirty="0" err="1" smtClean="0"/>
                  <a:t>đầu</a:t>
                </a:r>
                <a:r>
                  <a:rPr lang="en-US" dirty="0" smtClean="0"/>
                  <a:t> </a:t>
                </a:r>
                <a:r>
                  <a:rPr lang="en-US" dirty="0" err="1" smtClean="0"/>
                  <a:t>ra</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146" y="2286048"/>
            <a:ext cx="5372100" cy="2486025"/>
          </a:xfrm>
          <a:prstGeom prst="rect">
            <a:avLst/>
          </a:prstGeom>
        </p:spPr>
      </p:pic>
    </p:spTree>
    <p:extLst>
      <p:ext uri="{BB962C8B-B14F-4D97-AF65-F5344CB8AC3E}">
        <p14:creationId xmlns:p14="http://schemas.microsoft.com/office/powerpoint/2010/main" val="29602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580081" cy="3967800"/>
              </a:xfrm>
            </p:spPr>
            <p:txBody>
              <a:bodyPr/>
              <a:lstStyle/>
              <a:p>
                <a:r>
                  <a:rPr lang="en-US" dirty="0" smtClean="0"/>
                  <a:t>Tăng </a:t>
                </a:r>
                <a:r>
                  <a:rPr lang="en-US" dirty="0" err="1" smtClean="0"/>
                  <a:t>số</a:t>
                </a:r>
                <a:r>
                  <a:rPr lang="en-US" dirty="0" smtClean="0"/>
                  <a:t> </a:t>
                </a:r>
                <a:r>
                  <a:rPr lang="en-US" dirty="0" err="1" smtClean="0"/>
                  <a:t>lượng</a:t>
                </a:r>
                <a:r>
                  <a:rPr lang="en-US" dirty="0" smtClean="0"/>
                  <a:t> neuron ở </a:t>
                </a:r>
                <a:r>
                  <a:rPr lang="en-US" dirty="0" err="1" smtClean="0"/>
                  <a:t>lớp</a:t>
                </a:r>
                <a:r>
                  <a:rPr lang="en-US" dirty="0" smtClean="0"/>
                  <a:t> </a:t>
                </a:r>
                <a:r>
                  <a:rPr lang="en-US" dirty="0" err="1" smtClean="0"/>
                  <a:t>giữa</a:t>
                </a:r>
                <a:r>
                  <a:rPr lang="en-US" dirty="0" smtClean="0"/>
                  <a:t> </a:t>
                </a:r>
                <a:r>
                  <a:rPr lang="en-US" dirty="0" err="1" smtClean="0"/>
                  <a:t>và</a:t>
                </a:r>
                <a:r>
                  <a:rPr lang="en-US" dirty="0" smtClean="0"/>
                  <a:t> </a:t>
                </a:r>
                <a:r>
                  <a:rPr lang="en-US" dirty="0" err="1" smtClean="0"/>
                  <a:t>thêm</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ta </a:t>
                </a:r>
                <a:r>
                  <a:rPr lang="en-US" dirty="0" err="1" smtClean="0"/>
                  <a:t>có</a:t>
                </a:r>
                <a:r>
                  <a:rPr lang="en-US" dirty="0" smtClean="0"/>
                  <a:t> </a:t>
                </a:r>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up>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580081"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3"/>
          <a:stretch>
            <a:fillRect/>
          </a:stretch>
        </p:blipFill>
        <p:spPr>
          <a:xfrm>
            <a:off x="4630281" y="1239995"/>
            <a:ext cx="4390869" cy="2768480"/>
          </a:xfrm>
          <a:prstGeom prst="rect">
            <a:avLst/>
          </a:prstGeom>
        </p:spPr>
      </p:pic>
    </p:spTree>
    <p:extLst>
      <p:ext uri="{BB962C8B-B14F-4D97-AF65-F5344CB8AC3E}">
        <p14:creationId xmlns:p14="http://schemas.microsoft.com/office/powerpoint/2010/main" val="18282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114223"/>
            <a:ext cx="8520600" cy="572700"/>
          </a:xfrm>
          <a:prstGeom prst="rect">
            <a:avLst/>
          </a:prstGeom>
        </p:spPr>
        <p:txBody>
          <a:bodyPr spcFirstLastPara="1" wrap="square" lIns="91425" tIns="91425" rIns="91425" bIns="91425" anchor="t" anchorCtr="0">
            <a:normAutofit fontScale="90000"/>
          </a:bodyPr>
          <a:lstStyle/>
          <a:p>
            <a:pPr lvl="0"/>
            <a:r>
              <a:rPr lang="en-GB" dirty="0" err="1" smtClean="0"/>
              <a:t>Mạng</a:t>
            </a:r>
            <a:r>
              <a:rPr lang="en-GB" dirty="0" smtClean="0"/>
              <a:t> neuron </a:t>
            </a:r>
            <a:r>
              <a:rPr lang="en-GB" dirty="0" err="1" smtClean="0"/>
              <a:t>nhiều</a:t>
            </a:r>
            <a:r>
              <a:rPr lang="en-GB" dirty="0" smtClean="0"/>
              <a:t> </a:t>
            </a:r>
            <a:r>
              <a:rPr lang="en-GB" dirty="0" err="1" smtClean="0"/>
              <a:t>lớp</a:t>
            </a:r>
            <a:r>
              <a:rPr lang="en-GB" dirty="0"/>
              <a:t> </a:t>
            </a:r>
            <a:r>
              <a:rPr lang="en-GB" dirty="0" smtClean="0"/>
              <a:t>(Deep neural network)</a:t>
            </a:r>
            <a:endParaRPr dirty="0"/>
          </a:p>
        </p:txBody>
      </p:sp>
      <p:sp>
        <p:nvSpPr>
          <p:cNvPr id="111" name="Google Shape;111;p23"/>
          <p:cNvSpPr txBox="1">
            <a:spLocks noGrp="1"/>
          </p:cNvSpPr>
          <p:nvPr>
            <p:ph type="body" idx="1"/>
          </p:nvPr>
        </p:nvSpPr>
        <p:spPr>
          <a:xfrm>
            <a:off x="591785" y="927949"/>
            <a:ext cx="796043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Mạng</a:t>
            </a:r>
            <a:r>
              <a:rPr lang="en-US" dirty="0" smtClean="0"/>
              <a:t> neuron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thêm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trung</a:t>
            </a:r>
            <a:r>
              <a:rPr lang="en-US" dirty="0" smtClean="0"/>
              <a:t> </a:t>
            </a:r>
            <a:r>
              <a:rPr lang="en-US" dirty="0" err="1" smtClean="0"/>
              <a:t>gian</a:t>
            </a:r>
            <a:r>
              <a:rPr lang="en-US" dirty="0" smtClean="0"/>
              <a:t> (hidden layer).</a:t>
            </a:r>
            <a:endParaRPr dirty="0"/>
          </a:p>
        </p:txBody>
      </p:sp>
      <p:pic>
        <p:nvPicPr>
          <p:cNvPr id="4" name="Picture 3"/>
          <p:cNvPicPr>
            <a:picLocks noChangeAspect="1"/>
          </p:cNvPicPr>
          <p:nvPr/>
        </p:nvPicPr>
        <p:blipFill>
          <a:blip r:embed="rId3"/>
          <a:stretch>
            <a:fillRect/>
          </a:stretch>
        </p:blipFill>
        <p:spPr>
          <a:xfrm>
            <a:off x="2357437" y="2022222"/>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neural network 1 </a:t>
            </a:r>
            <a:r>
              <a:rPr lang="en-US" dirty="0" err="1" smtClean="0"/>
              <a:t>lớp</a:t>
            </a:r>
            <a:r>
              <a:rPr lang="en-US" dirty="0" smtClean="0"/>
              <a:t>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667373" y="1416231"/>
            <a:ext cx="3547347" cy="1519348"/>
          </a:xfrm>
          <a:prstGeom prst="rect">
            <a:avLst/>
          </a:prstGeom>
        </p:spPr>
      </p:pic>
      <p:pic>
        <p:nvPicPr>
          <p:cNvPr id="6" name="Picture 5"/>
          <p:cNvPicPr>
            <a:picLocks noChangeAspect="1"/>
          </p:cNvPicPr>
          <p:nvPr/>
        </p:nvPicPr>
        <p:blipFill>
          <a:blip r:embed="rId3"/>
          <a:stretch>
            <a:fillRect/>
          </a:stretch>
        </p:blipFill>
        <p:spPr>
          <a:xfrm>
            <a:off x="4571196" y="1407945"/>
            <a:ext cx="3797816" cy="3055269"/>
          </a:xfrm>
          <a:prstGeom prst="rect">
            <a:avLst/>
          </a:prstGeom>
        </p:spPr>
      </p:pic>
    </p:spTree>
    <p:extLst>
      <p:ext uri="{BB962C8B-B14F-4D97-AF65-F5344CB8AC3E}">
        <p14:creationId xmlns:p14="http://schemas.microsoft.com/office/powerpoint/2010/main" val="24089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mc:AlternateContent xmlns:mc="http://schemas.openxmlformats.org/markup-compatibility/2006" xmlns:a14="http://schemas.microsoft.com/office/drawing/2010/main">
        <mc:Choice Requires="a14">
          <p:sp>
            <p:nvSpPr>
              <p:cNvPr id="7" name="Text Placeholder 2"/>
              <p:cNvSpPr>
                <a:spLocks noGrp="1"/>
              </p:cNvSpPr>
              <p:nvPr>
                <p:ph type="body" idx="1"/>
              </p:nvPr>
            </p:nvSpPr>
            <p:spPr>
              <a:xfrm>
                <a:off x="311699" y="1012590"/>
                <a:ext cx="8520600" cy="3676368"/>
              </a:xfrm>
            </p:spPr>
            <p:txBody>
              <a:bodyPr>
                <a:normAutofit fontScale="77500" lnSpcReduction="20000"/>
              </a:bodyPr>
              <a:lstStyle/>
              <a:p>
                <a:pPr marL="114300" indent="0">
                  <a:buNone/>
                </a:pPr>
                <a:r>
                  <a:rPr lang="en-US" dirty="0" smtClean="0"/>
                  <a:t>Với </a:t>
                </a:r>
                <a:r>
                  <a:rPr lang="en-US" dirty="0" err="1" smtClean="0"/>
                  <a:t>đầu</a:t>
                </a:r>
                <a:r>
                  <a:rPr lang="en-US" dirty="0" smtClean="0"/>
                  <a:t> </a:t>
                </a:r>
                <a:r>
                  <a:rPr lang="en-US" dirty="0" err="1" smtClean="0"/>
                  <a:t>vào</a:t>
                </a:r>
                <a:r>
                  <a:rPr lang="en-US" dirty="0" smtClean="0"/>
                  <a:t> </a:t>
                </a:r>
                <a:r>
                  <a:rPr lang="en-US" dirty="0" err="1" smtClean="0"/>
                  <a:t>là</a:t>
                </a:r>
                <a:r>
                  <a:rPr lang="en-US" dirty="0" smtClean="0"/>
                  <a:t> vector X,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qua </a:t>
                </a:r>
                <a:r>
                  <a:rPr lang="en-US" dirty="0" err="1" smtClean="0"/>
                  <a:t>các</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r>
                  <a:rPr lang="en-US" dirty="0" smtClean="0"/>
                  <a:t> </a:t>
                </a:r>
                <a:r>
                  <a:rPr lang="en-US" dirty="0" err="1" smtClean="0"/>
                  <a:t>là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sau</a:t>
                </a:r>
                <a:r>
                  <a:rPr lang="en-US" dirty="0" smtClean="0"/>
                  <a:t>:</a:t>
                </a:r>
              </a:p>
              <a:p>
                <a:pPr marL="114300" indent="0">
                  <a:buNone/>
                </a:pPr>
                <a:endParaRPr lang="en-US" dirty="0" smtClean="0"/>
              </a:p>
              <a:p>
                <a:r>
                  <a:rPr lang="en-US" dirty="0" err="1" smtClean="0"/>
                  <a:t>Lớp</a:t>
                </a:r>
                <a:r>
                  <a:rPr lang="en-US" dirty="0" smtClean="0"/>
                  <a:t> </a:t>
                </a:r>
                <a:r>
                  <a:rPr lang="en-US" dirty="0" err="1" smtClean="0"/>
                  <a:t>đầu</a:t>
                </a:r>
                <a:r>
                  <a:rPr lang="en-US" dirty="0" smtClean="0"/>
                  <a:t> </a:t>
                </a:r>
                <a:r>
                  <a:rPr lang="en-US" dirty="0" err="1" smtClean="0"/>
                  <a:t>vào</a:t>
                </a:r>
                <a:r>
                  <a:rPr lang="en-US" dirty="0" smtClean="0"/>
                  <a:t> input: </a:t>
                </a:r>
              </a:p>
              <a:p>
                <a:pPr marL="11430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a:t>
                </a:r>
                <a:r>
                  <a:rPr lang="en-US" dirty="0" err="1" smtClean="0"/>
                  <a:t>nhất</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lớp</a:t>
                </a:r>
                <a:r>
                  <a:rPr lang="en-US" dirty="0" smtClean="0"/>
                  <a:t> 2):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𝑇</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(1)</m:t>
                          </m:r>
                        </m:sup>
                      </m:sSup>
                      <m:r>
                        <a:rPr lang="en-US" b="0" i="1" smtClean="0">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l: </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b="0" i="1" smtClean="0">
                                  <a:latin typeface="Cambria Math" panose="02040503050406030204" pitchFamily="18" charset="0"/>
                                </a:rPr>
                                <m:t>𝑙</m:t>
                              </m:r>
                            </m:e>
                          </m:d>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f </a:t>
                </a:r>
                <a:r>
                  <a:rPr lang="en-US" dirty="0" err="1" smtClean="0"/>
                  <a:t>là</a:t>
                </a:r>
                <a:r>
                  <a:rPr lang="en-US" dirty="0" smtClean="0"/>
                  <a:t> </a:t>
                </a:r>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L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endParaRPr lang="en-US" dirty="0"/>
              </a:p>
            </p:txBody>
          </p:sp>
        </mc:Choice>
        <mc:Fallback xmlns="">
          <p:sp>
            <p:nvSpPr>
              <p:cNvPr id="7" name="Text Placeholder 2"/>
              <p:cNvSpPr>
                <a:spLocks noGrp="1" noRot="1" noChangeAspect="1" noMove="1" noResize="1" noEditPoints="1" noAdjustHandles="1" noChangeArrowheads="1" noChangeShapeType="1" noTextEdit="1"/>
              </p:cNvSpPr>
              <p:nvPr>
                <p:ph type="body" idx="1"/>
              </p:nvPr>
            </p:nvSpPr>
            <p:spPr>
              <a:xfrm>
                <a:off x="311699" y="1012590"/>
                <a:ext cx="8520600" cy="3676368"/>
              </a:xfrm>
              <a:blipFill>
                <a:blip r:embed="rId3"/>
                <a:stretch>
                  <a:fillRect r="-215"/>
                </a:stretch>
              </a:blipFill>
            </p:spPr>
            <p:txBody>
              <a:bodyPr/>
              <a:lstStyle/>
              <a:p>
                <a:r>
                  <a:rPr lang="en-US">
                    <a:noFill/>
                  </a:rPr>
                  <a:t> </a:t>
                </a:r>
              </a:p>
            </p:txBody>
          </p:sp>
        </mc:Fallback>
      </mc:AlternateContent>
    </p:spTree>
    <p:extLst>
      <p:ext uri="{BB962C8B-B14F-4D97-AF65-F5344CB8AC3E}">
        <p14:creationId xmlns:p14="http://schemas.microsoft.com/office/powerpoint/2010/main" val="318257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p:pic>
        <p:nvPicPr>
          <p:cNvPr id="5" name="Picture 2" descr="https://machinelearningcoban.com/assets/14_mlp/backpropa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59" y="962988"/>
            <a:ext cx="6663048" cy="35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p:sp>
        <p:nvSpPr>
          <p:cNvPr id="9" name="Text Placeholder 2"/>
          <p:cNvSpPr>
            <a:spLocks noGrp="1"/>
          </p:cNvSpPr>
          <p:nvPr>
            <p:ph type="body" idx="1"/>
          </p:nvPr>
        </p:nvSpPr>
        <p:spPr>
          <a:xfrm>
            <a:off x="315176" y="1509823"/>
            <a:ext cx="8520600" cy="2998382"/>
          </a:xfrm>
        </p:spPr>
        <p:txBody>
          <a:bodyPr>
            <a:normAutofit/>
          </a:bodyPr>
          <a:lstStyle/>
          <a:p>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r>
              <a:rPr lang="en-US" dirty="0" err="1" smtClean="0"/>
              <a:t>Bước</a:t>
            </a:r>
            <a:r>
              <a:rPr lang="en-US" dirty="0" smtClean="0"/>
              <a:t> 2: </a:t>
            </a:r>
            <a:r>
              <a:rPr lang="en-US" dirty="0" err="1" smtClean="0"/>
              <a:t>khởi</a:t>
            </a:r>
            <a:r>
              <a:rPr lang="en-US" dirty="0" smtClean="0"/>
              <a:t> </a:t>
            </a:r>
            <a:r>
              <a:rPr lang="en-US" dirty="0" err="1" smtClean="0"/>
              <a:t>tạo</a:t>
            </a:r>
            <a:r>
              <a:rPr lang="en-US" dirty="0" smtClean="0"/>
              <a:t> </a:t>
            </a:r>
            <a:r>
              <a:rPr lang="en-US" dirty="0" err="1" smtClean="0"/>
              <a:t>trọng</a:t>
            </a:r>
            <a:r>
              <a:rPr lang="en-US" dirty="0" smtClean="0"/>
              <a:t> </a:t>
            </a:r>
            <a:r>
              <a:rPr lang="en-US" dirty="0" err="1" smtClean="0"/>
              <a:t>số</a:t>
            </a:r>
            <a:endParaRPr lang="en-US" dirty="0"/>
          </a:p>
          <a:p>
            <a:r>
              <a:rPr lang="en-US" dirty="0" err="1" smtClean="0"/>
              <a:t>Bước</a:t>
            </a:r>
            <a:r>
              <a:rPr lang="en-US" dirty="0" smtClean="0"/>
              <a:t> 3: </a:t>
            </a:r>
            <a:r>
              <a:rPr lang="en-US" dirty="0" err="1" smtClean="0"/>
              <a:t>Lặp</a:t>
            </a:r>
            <a:r>
              <a:rPr lang="en-US" dirty="0" smtClean="0"/>
              <a:t> </a:t>
            </a:r>
            <a:r>
              <a:rPr lang="en-US" dirty="0" err="1" smtClean="0"/>
              <a:t>lại</a:t>
            </a:r>
            <a:r>
              <a:rPr lang="en-US" dirty="0" smtClean="0"/>
              <a:t> </a:t>
            </a:r>
            <a:r>
              <a:rPr lang="en-US" dirty="0" err="1" smtClean="0"/>
              <a:t>đên</a:t>
            </a:r>
            <a:r>
              <a:rPr lang="en-US" dirty="0" smtClean="0"/>
              <a:t> </a:t>
            </a:r>
            <a:r>
              <a:rPr lang="en-US" dirty="0" err="1" smtClean="0"/>
              <a:t>khi</a:t>
            </a:r>
            <a:r>
              <a:rPr lang="en-US" dirty="0" smtClean="0"/>
              <a:t> </a:t>
            </a:r>
            <a:r>
              <a:rPr lang="en-US" dirty="0" err="1" smtClean="0"/>
              <a:t>hội</a:t>
            </a:r>
            <a:r>
              <a:rPr lang="en-US" dirty="0" smtClean="0"/>
              <a:t> </a:t>
            </a:r>
            <a:r>
              <a:rPr lang="en-US" dirty="0" err="1" smtClean="0"/>
              <a:t>tụ</a:t>
            </a:r>
            <a:r>
              <a:rPr lang="en-US" dirty="0" smtClean="0"/>
              <a:t>:</a:t>
            </a:r>
          </a:p>
          <a:p>
            <a:pPr lvl="1"/>
            <a:r>
              <a:rPr lang="en-US" dirty="0" err="1" smtClean="0"/>
              <a:t>Bước</a:t>
            </a:r>
            <a:r>
              <a:rPr lang="en-US" dirty="0" smtClean="0"/>
              <a:t> 4: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Bước</a:t>
            </a:r>
            <a:r>
              <a:rPr lang="en-US" dirty="0" smtClean="0"/>
              <a:t> 5: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lvl="1"/>
            <a:r>
              <a:rPr lang="en-US" dirty="0" err="1" smtClean="0"/>
              <a:t>Bước</a:t>
            </a:r>
            <a:r>
              <a:rPr lang="en-US" dirty="0" smtClean="0"/>
              <a:t> 6: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suy</a:t>
            </a:r>
            <a:r>
              <a:rPr lang="en-US" dirty="0" smtClean="0"/>
              <a:t> </a:t>
            </a:r>
            <a:r>
              <a:rPr lang="en-US" dirty="0" err="1" smtClean="0"/>
              <a:t>ra</a:t>
            </a:r>
            <a:r>
              <a:rPr lang="en-US" dirty="0" smtClean="0"/>
              <a:t> gradient</a:t>
            </a:r>
          </a:p>
          <a:p>
            <a:pPr lvl="1"/>
            <a:r>
              <a:rPr lang="en-US" dirty="0" err="1" smtClean="0"/>
              <a:t>Bước</a:t>
            </a:r>
            <a:r>
              <a:rPr lang="en-US" dirty="0" smtClean="0"/>
              <a:t> 7: </a:t>
            </a:r>
            <a:r>
              <a:rPr lang="en-US" dirty="0" err="1" smtClean="0"/>
              <a:t>cập</a:t>
            </a:r>
            <a:r>
              <a:rPr lang="en-US" dirty="0" smtClean="0"/>
              <a:t> </a:t>
            </a:r>
            <a:r>
              <a:rPr lang="en-US" dirty="0" err="1" smtClean="0"/>
              <a:t>nhật</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từ</a:t>
            </a:r>
            <a:r>
              <a:rPr lang="en-US" dirty="0" smtClean="0"/>
              <a:t> </a:t>
            </a:r>
            <a:r>
              <a:rPr lang="en-US" dirty="0" err="1" smtClean="0"/>
              <a:t>lớp</a:t>
            </a:r>
            <a:r>
              <a:rPr lang="en-US" dirty="0" smtClean="0"/>
              <a:t> </a:t>
            </a:r>
            <a:r>
              <a:rPr lang="en-US" dirty="0" err="1" smtClean="0"/>
              <a:t>sau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mc:AlternateContent xmlns:mc="http://schemas.openxmlformats.org/markup-compatibility/2006">
        <mc:Choice xmlns:a14="http://schemas.microsoft.com/office/drawing/2010/main" Requires="a14">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smtClean="0">
                    <a:solidFill>
                      <a:schemeClr val="accent1">
                        <a:lumMod val="75000"/>
                      </a:schemeClr>
                    </a:solidFill>
                  </a:rPr>
                  <a:t>Bước 1: </a:t>
                </a:r>
                <a:r>
                  <a:rPr lang="en-US" dirty="0" err="1" smtClean="0">
                    <a:solidFill>
                      <a:schemeClr val="accent1">
                        <a:lumMod val="75000"/>
                      </a:schemeClr>
                    </a:solidFill>
                  </a:rPr>
                  <a:t>xác</a:t>
                </a:r>
                <a:r>
                  <a:rPr lang="en-US" dirty="0" smtClean="0">
                    <a:solidFill>
                      <a:schemeClr val="accent1">
                        <a:lumMod val="75000"/>
                      </a:schemeClr>
                    </a:solidFill>
                  </a:rPr>
                  <a:t> </a:t>
                </a:r>
                <a:r>
                  <a:rPr lang="en-US" dirty="0" err="1" smtClean="0">
                    <a:solidFill>
                      <a:schemeClr val="accent1">
                        <a:lumMod val="75000"/>
                      </a:schemeClr>
                    </a:solidFill>
                  </a:rPr>
                  <a:t>định</a:t>
                </a:r>
                <a:r>
                  <a:rPr lang="en-US" dirty="0" smtClean="0">
                    <a:solidFill>
                      <a:schemeClr val="accent1">
                        <a:lumMod val="75000"/>
                      </a:schemeClr>
                    </a:solidFill>
                  </a:rPr>
                  <a:t> </a:t>
                </a:r>
                <a:r>
                  <a:rPr lang="en-US" dirty="0" err="1" smtClean="0">
                    <a:solidFill>
                      <a:schemeClr val="accent1">
                        <a:lumMod val="75000"/>
                      </a:schemeClr>
                    </a:solidFill>
                  </a:rPr>
                  <a:t>hàm</a:t>
                </a:r>
                <a:r>
                  <a:rPr lang="en-US" dirty="0" smtClean="0">
                    <a:solidFill>
                      <a:schemeClr val="accent1">
                        <a:lumMod val="75000"/>
                      </a:schemeClr>
                    </a:solidFill>
                  </a:rPr>
                  <a:t> </a:t>
                </a:r>
                <a:r>
                  <a:rPr lang="en-US" dirty="0" err="1" smtClean="0">
                    <a:solidFill>
                      <a:schemeClr val="accent1">
                        <a:lumMod val="75000"/>
                      </a:schemeClr>
                    </a:solidFill>
                  </a:rPr>
                  <a:t>mất</a:t>
                </a:r>
                <a:r>
                  <a:rPr lang="en-US" dirty="0" smtClean="0">
                    <a:solidFill>
                      <a:schemeClr val="accent1">
                        <a:lumMod val="75000"/>
                      </a:schemeClr>
                    </a:solidFill>
                  </a:rPr>
                  <a:t> </a:t>
                </a:r>
                <a:r>
                  <a:rPr lang="en-US" dirty="0" err="1" smtClean="0">
                    <a:solidFill>
                      <a:schemeClr val="accent1">
                        <a:lumMod val="75000"/>
                      </a:schemeClr>
                    </a:solidFill>
                  </a:rPr>
                  <a:t>mát</a:t>
                </a:r>
                <a:endParaRPr lang="en-US" dirty="0">
                  <a:solidFill>
                    <a:schemeClr val="accent1">
                      <a:lumMod val="75000"/>
                    </a:schemeClr>
                  </a:solidFill>
                </a:endParaRPr>
              </a:p>
              <a:p>
                <a:pPr marL="114300" indent="0" algn="ctr">
                  <a:buNone/>
                </a:pPr>
                <a:r>
                  <a:rPr lang="en-US" sz="1300" dirty="0" err="1" smtClean="0">
                    <a:solidFill>
                      <a:schemeClr val="accent1">
                        <a:lumMod val="75000"/>
                      </a:schemeClr>
                    </a:solidFill>
                  </a:rPr>
                  <a:t>Lấy</a:t>
                </a:r>
                <a:r>
                  <a:rPr lang="en-US" sz="1300" dirty="0" smtClean="0">
                    <a:solidFill>
                      <a:schemeClr val="accent1">
                        <a:lumMod val="75000"/>
                      </a:schemeClr>
                    </a:solidFill>
                  </a:rPr>
                  <a:t> </a:t>
                </a:r>
                <a:r>
                  <a:rPr lang="en-US" sz="1300" dirty="0" err="1" smtClean="0">
                    <a:solidFill>
                      <a:schemeClr val="accent1">
                        <a:lumMod val="75000"/>
                      </a:schemeClr>
                    </a:solidFill>
                  </a:rPr>
                  <a:t>ví</a:t>
                </a:r>
                <a:r>
                  <a:rPr lang="en-US" sz="1300" dirty="0" smtClean="0">
                    <a:solidFill>
                      <a:schemeClr val="accent1">
                        <a:lumMod val="75000"/>
                      </a:schemeClr>
                    </a:solidFill>
                  </a:rPr>
                  <a:t> </a:t>
                </a:r>
                <a:r>
                  <a:rPr lang="en-US" sz="1300" dirty="0" err="1" smtClean="0">
                    <a:solidFill>
                      <a:schemeClr val="accent1">
                        <a:lumMod val="75000"/>
                      </a:schemeClr>
                    </a:solidFill>
                  </a:rPr>
                  <a:t>dụ</a:t>
                </a:r>
                <a:r>
                  <a:rPr lang="en-US" sz="1300" dirty="0" smtClean="0">
                    <a:solidFill>
                      <a:schemeClr val="accent1">
                        <a:lumMod val="75000"/>
                      </a:schemeClr>
                    </a:solidFill>
                  </a:rPr>
                  <a:t> </a:t>
                </a:r>
                <a:r>
                  <a:rPr lang="en-US" sz="1300" dirty="0" err="1" smtClean="0">
                    <a:solidFill>
                      <a:schemeClr val="accent1">
                        <a:lumMod val="75000"/>
                      </a:schemeClr>
                    </a:solidFill>
                  </a:rPr>
                  <a:t>hàm</a:t>
                </a:r>
                <a:r>
                  <a:rPr lang="en-US" sz="1300" dirty="0" smtClean="0">
                    <a:solidFill>
                      <a:schemeClr val="accent1">
                        <a:lumMod val="75000"/>
                      </a:schemeClr>
                    </a:solidFill>
                  </a:rPr>
                  <a:t> </a:t>
                </a:r>
                <a:r>
                  <a:rPr lang="en-US" sz="1300" dirty="0" err="1" smtClean="0">
                    <a:solidFill>
                      <a:schemeClr val="accent1">
                        <a:lumMod val="75000"/>
                      </a:schemeClr>
                    </a:solidFill>
                  </a:rPr>
                  <a:t>mất</a:t>
                </a:r>
                <a:r>
                  <a:rPr lang="en-US" sz="1300" dirty="0" smtClean="0">
                    <a:solidFill>
                      <a:schemeClr val="accent1">
                        <a:lumMod val="75000"/>
                      </a:schemeClr>
                    </a:solidFill>
                  </a:rPr>
                  <a:t> </a:t>
                </a:r>
                <a:r>
                  <a:rPr lang="en-US" sz="1300" dirty="0" err="1" smtClean="0">
                    <a:solidFill>
                      <a:schemeClr val="accent1">
                        <a:lumMod val="75000"/>
                      </a:schemeClr>
                    </a:solidFill>
                  </a:rPr>
                  <a:t>mát</a:t>
                </a:r>
                <a:r>
                  <a:rPr lang="en-US" sz="1300" dirty="0" smtClean="0">
                    <a:solidFill>
                      <a:schemeClr val="accent1">
                        <a:lumMod val="75000"/>
                      </a:schemeClr>
                    </a:solidFill>
                  </a:rPr>
                  <a:t> MSE (mean square error)</a:t>
                </a:r>
              </a:p>
              <a:p>
                <a:pPr marL="114300" indent="0">
                  <a:buNone/>
                </a:pPr>
                <a:endParaRPr lang="en-US" dirty="0" smtClean="0">
                  <a:solidFill>
                    <a:schemeClr val="accent1">
                      <a:lumMod val="75000"/>
                    </a:schemeClr>
                  </a:solidFill>
                </a:endParaRPr>
              </a:p>
              <a:p>
                <a:pPr marL="114300" indent="0">
                  <a:buNone/>
                </a:pPr>
                <a:r>
                  <a:rPr lang="en-US" dirty="0" err="1" smtClean="0">
                    <a:solidFill>
                      <a:schemeClr val="accent1">
                        <a:lumMod val="75000"/>
                      </a:schemeClr>
                    </a:solidFill>
                  </a:rPr>
                  <a:t>Bước</a:t>
                </a:r>
                <a:r>
                  <a:rPr lang="en-US" dirty="0" smtClean="0">
                    <a:solidFill>
                      <a:schemeClr val="accent1">
                        <a:lumMod val="75000"/>
                      </a:schemeClr>
                    </a:solidFill>
                  </a:rPr>
                  <a:t> 2: </a:t>
                </a:r>
                <a:r>
                  <a:rPr lang="en-US" dirty="0" err="1" smtClean="0">
                    <a:solidFill>
                      <a:schemeClr val="accent1">
                        <a:lumMod val="75000"/>
                      </a:schemeClr>
                    </a:solidFill>
                  </a:rPr>
                  <a:t>tính</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dự</a:t>
                </a:r>
                <a:r>
                  <a:rPr lang="en-US" dirty="0" smtClean="0">
                    <a:solidFill>
                      <a:schemeClr val="accent1">
                        <a:lumMod val="75000"/>
                      </a:schemeClr>
                    </a:solidFill>
                  </a:rPr>
                  <a:t> </a:t>
                </a:r>
                <a:r>
                  <a:rPr lang="en-US" dirty="0" err="1" smtClean="0">
                    <a:solidFill>
                      <a:schemeClr val="accent1">
                        <a:lumMod val="75000"/>
                      </a:schemeClr>
                    </a:solidFill>
                  </a:rPr>
                  <a:t>đoán</a:t>
                </a:r>
                <a:endParaRPr lang="en-US" dirty="0" smtClean="0">
                  <a:solidFill>
                    <a:schemeClr val="accent1">
                      <a:lumMod val="75000"/>
                    </a:schemeClr>
                  </a:solidFill>
                </a:endParaRPr>
              </a:p>
              <a:p>
                <a:pPr marL="114300" indent="0">
                  <a:buNone/>
                </a:pPr>
                <a14:m>
                  <m:oMathPara xmlns:m="http://schemas.openxmlformats.org/officeDocument/2006/math">
                    <m:oMathParaPr>
                      <m:jc m:val="centerGroup"/>
                    </m:oMathParaPr>
                    <m:oMath xmlns:m="http://schemas.openxmlformats.org/officeDocument/2006/math">
                      <m:acc>
                        <m:accPr>
                          <m:chr m:val="̂"/>
                          <m:ctrlPr>
                            <a:rPr lang="en-US" sz="1300" i="1" smtClean="0">
                              <a:solidFill>
                                <a:schemeClr val="accent1">
                                  <a:lumMod val="75000"/>
                                </a:schemeClr>
                              </a:solidFill>
                              <a:latin typeface="Cambria Math" panose="02040503050406030204" pitchFamily="18" charset="0"/>
                            </a:rPr>
                          </m:ctrlPr>
                        </m:accPr>
                        <m:e>
                          <m:r>
                            <a:rPr lang="en-US" sz="1300" i="1">
                              <a:solidFill>
                                <a:schemeClr val="accent1">
                                  <a:lumMod val="75000"/>
                                </a:schemeClr>
                              </a:solidFill>
                              <a:latin typeface="Cambria Math" panose="02040503050406030204" pitchFamily="18" charset="0"/>
                            </a:rPr>
                            <m:t>𝑌</m:t>
                          </m:r>
                        </m:e>
                      </m:acc>
                      <m:r>
                        <a:rPr lang="en-US" sz="1300">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𝐴</m:t>
                          </m:r>
                        </m:e>
                        <m:sup>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m:t>
                          </m:r>
                        </m:sup>
                      </m:sSup>
                      <m:r>
                        <a:rPr lang="en-US" sz="1300" b="0" i="1" smtClean="0">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𝑓</m:t>
                      </m:r>
                      <m:d>
                        <m:dPr>
                          <m:ctrlPr>
                            <a:rPr lang="en-US" sz="1300" i="1">
                              <a:solidFill>
                                <a:schemeClr val="accent1">
                                  <a:lumMod val="75000"/>
                                </a:schemeClr>
                              </a:solidFill>
                              <a:latin typeface="Cambria Math" panose="02040503050406030204" pitchFamily="18" charset="0"/>
                            </a:rPr>
                          </m:ctrlPr>
                        </m:dPr>
                        <m:e>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𝑍</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sup>
                          </m:sSup>
                        </m:e>
                      </m:d>
                      <m:r>
                        <a:rPr lang="en-US" sz="1300" b="0" i="1" smtClean="0">
                          <a:solidFill>
                            <a:schemeClr val="accent1">
                              <a:lumMod val="75000"/>
                            </a:schemeClr>
                          </a:solidFill>
                          <a:latin typeface="Cambria Math" panose="02040503050406030204" pitchFamily="18" charset="0"/>
                        </a:rPr>
                        <m:t>=</m:t>
                      </m:r>
                      <m:r>
                        <a:rPr lang="en-US" sz="1300" b="0" i="1" smtClean="0">
                          <a:solidFill>
                            <a:schemeClr val="accent1">
                              <a:lumMod val="75000"/>
                            </a:schemeClr>
                          </a:solidFill>
                          <a:latin typeface="Cambria Math" panose="02040503050406030204" pitchFamily="18" charset="0"/>
                        </a:rPr>
                        <m:t>𝑓</m:t>
                      </m:r>
                      <m:r>
                        <a:rPr lang="en-US" sz="1300" b="0" i="1" smtClean="0">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𝑊</m:t>
                          </m:r>
                        </m:e>
                        <m:sup>
                          <m:d>
                            <m:dPr>
                              <m:ctrlPr>
                                <a:rPr lang="en-US" sz="130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r>
                            <a:rPr lang="en-US" sz="1300" i="1">
                              <a:solidFill>
                                <a:schemeClr val="accent1">
                                  <a:lumMod val="75000"/>
                                </a:schemeClr>
                              </a:solidFill>
                              <a:latin typeface="Cambria Math" panose="02040503050406030204" pitchFamily="18" charset="0"/>
                            </a:rPr>
                            <m:t>𝑇</m:t>
                          </m:r>
                        </m:sup>
                      </m:sSup>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𝐴</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−1</m:t>
                              </m:r>
                            </m:e>
                          </m:d>
                        </m:sup>
                      </m:sSup>
                      <m:r>
                        <a:rPr lang="en-US" sz="1300" i="1">
                          <a:solidFill>
                            <a:schemeClr val="accent1">
                              <a:lumMod val="75000"/>
                            </a:schemeClr>
                          </a:solidFill>
                          <a:latin typeface="Cambria Math" panose="02040503050406030204" pitchFamily="18" charset="0"/>
                        </a:rPr>
                        <m:t>+</m:t>
                      </m:r>
                      <m:sSup>
                        <m:sSupPr>
                          <m:ctrlPr>
                            <a:rPr lang="en-US" sz="1300" i="1">
                              <a:solidFill>
                                <a:schemeClr val="accent1">
                                  <a:lumMod val="75000"/>
                                </a:schemeClr>
                              </a:solidFill>
                              <a:latin typeface="Cambria Math" panose="02040503050406030204" pitchFamily="18" charset="0"/>
                            </a:rPr>
                          </m:ctrlPr>
                        </m:sSupPr>
                        <m:e>
                          <m:r>
                            <a:rPr lang="en-US" sz="1300" i="1">
                              <a:solidFill>
                                <a:schemeClr val="accent1">
                                  <a:lumMod val="75000"/>
                                </a:schemeClr>
                              </a:solidFill>
                              <a:latin typeface="Cambria Math" panose="02040503050406030204" pitchFamily="18" charset="0"/>
                            </a:rPr>
                            <m:t>𝐵</m:t>
                          </m:r>
                        </m:e>
                        <m:sup>
                          <m:d>
                            <m:dPr>
                              <m:ctrlPr>
                                <a:rPr lang="en-US" sz="1300" b="0" i="1">
                                  <a:solidFill>
                                    <a:schemeClr val="accent1">
                                      <a:lumMod val="75000"/>
                                    </a:schemeClr>
                                  </a:solidFill>
                                  <a:latin typeface="Cambria Math" panose="02040503050406030204" pitchFamily="18" charset="0"/>
                                </a:rPr>
                              </m:ctrlPr>
                            </m:dPr>
                            <m:e>
                              <m:r>
                                <a:rPr lang="en-US" sz="1300" b="0" i="1" smtClean="0">
                                  <a:solidFill>
                                    <a:schemeClr val="accent1">
                                      <a:lumMod val="75000"/>
                                    </a:schemeClr>
                                  </a:solidFill>
                                  <a:latin typeface="Cambria Math" panose="02040503050406030204" pitchFamily="18" charset="0"/>
                                </a:rPr>
                                <m:t>𝐿</m:t>
                              </m:r>
                            </m:e>
                          </m:d>
                        </m:sup>
                      </m:sSup>
                      <m:r>
                        <a:rPr lang="en-US" sz="1300" b="0" i="1" smtClean="0">
                          <a:solidFill>
                            <a:schemeClr val="accent1">
                              <a:lumMod val="75000"/>
                            </a:schemeClr>
                          </a:solidFill>
                          <a:latin typeface="Cambria Math" panose="02040503050406030204" pitchFamily="18" charset="0"/>
                        </a:rPr>
                        <m:t>)</m:t>
                      </m:r>
                    </m:oMath>
                  </m:oMathPara>
                </a14:m>
                <a:endParaRPr lang="en-US" sz="1300" dirty="0" smtClean="0">
                  <a:solidFill>
                    <a:schemeClr val="accent1">
                      <a:lumMod val="75000"/>
                    </a:schemeClr>
                  </a:solidFill>
                </a:endParaRPr>
              </a:p>
              <a:p>
                <a:pPr marL="114300" indent="0">
                  <a:buNone/>
                </a:pPr>
                <a:endParaRPr lang="en-US" sz="1300" dirty="0" smtClean="0">
                  <a:solidFill>
                    <a:schemeClr val="accent1">
                      <a:lumMod val="75000"/>
                    </a:schemeClr>
                  </a:solidFill>
                </a:endParaRPr>
              </a:p>
              <a:p>
                <a:pPr marL="114300" indent="0">
                  <a:buNone/>
                </a:pPr>
                <a:r>
                  <a:rPr lang="en-US" dirty="0" err="1" smtClean="0">
                    <a:solidFill>
                      <a:schemeClr val="accent1">
                        <a:lumMod val="75000"/>
                      </a:schemeClr>
                    </a:solidFill>
                  </a:rPr>
                  <a:t>Bước</a:t>
                </a:r>
                <a:r>
                  <a:rPr lang="en-US" dirty="0" smtClean="0">
                    <a:solidFill>
                      <a:schemeClr val="accent1">
                        <a:lumMod val="75000"/>
                      </a:schemeClr>
                    </a:solidFill>
                  </a:rPr>
                  <a:t> 3: </a:t>
                </a:r>
                <a:r>
                  <a:rPr lang="en-US" dirty="0" err="1" smtClean="0">
                    <a:solidFill>
                      <a:schemeClr val="accent1">
                        <a:lumMod val="75000"/>
                      </a:schemeClr>
                    </a:solidFill>
                  </a:rPr>
                  <a:t>tính</a:t>
                </a:r>
                <a:r>
                  <a:rPr lang="en-US" dirty="0" smtClean="0">
                    <a:solidFill>
                      <a:schemeClr val="accent1">
                        <a:lumMod val="75000"/>
                      </a:schemeClr>
                    </a:solidFill>
                  </a:rPr>
                  <a:t> </a:t>
                </a:r>
                <a:r>
                  <a:rPr lang="en-US" dirty="0" err="1" smtClean="0">
                    <a:solidFill>
                      <a:schemeClr val="accent1">
                        <a:lumMod val="75000"/>
                      </a:schemeClr>
                    </a:solidFill>
                  </a:rPr>
                  <a:t>hàm</a:t>
                </a:r>
                <a:r>
                  <a:rPr lang="en-US" dirty="0" smtClean="0">
                    <a:solidFill>
                      <a:schemeClr val="accent1">
                        <a:lumMod val="75000"/>
                      </a:schemeClr>
                    </a:solidFill>
                  </a:rPr>
                  <a:t> </a:t>
                </a:r>
                <a:r>
                  <a:rPr lang="en-US" dirty="0" err="1" smtClean="0">
                    <a:solidFill>
                      <a:schemeClr val="accent1">
                        <a:lumMod val="75000"/>
                      </a:schemeClr>
                    </a:solidFill>
                  </a:rPr>
                  <a:t>mất</a:t>
                </a:r>
                <a:r>
                  <a:rPr lang="en-US" dirty="0" smtClean="0">
                    <a:solidFill>
                      <a:schemeClr val="accent1">
                        <a:lumMod val="75000"/>
                      </a:schemeClr>
                    </a:solidFill>
                  </a:rPr>
                  <a:t> </a:t>
                </a:r>
                <a:r>
                  <a:rPr lang="en-US" dirty="0" err="1" smtClean="0">
                    <a:solidFill>
                      <a:schemeClr val="accent1">
                        <a:lumMod val="75000"/>
                      </a:schemeClr>
                    </a:solidFill>
                  </a:rPr>
                  <a:t>mát</a:t>
                </a:r>
                <a:r>
                  <a:rPr lang="en-US" dirty="0" smtClean="0">
                    <a:solidFill>
                      <a:schemeClr val="accent1">
                        <a:lumMod val="75000"/>
                      </a:schemeClr>
                    </a:solidFill>
                  </a:rPr>
                  <a:t> </a:t>
                </a:r>
                <a:r>
                  <a:rPr lang="en-US" dirty="0" err="1" smtClean="0">
                    <a:solidFill>
                      <a:schemeClr val="accent1">
                        <a:lumMod val="75000"/>
                      </a:schemeClr>
                    </a:solidFill>
                  </a:rPr>
                  <a:t>bằng</a:t>
                </a:r>
                <a:r>
                  <a:rPr lang="en-US" dirty="0" smtClean="0">
                    <a:solidFill>
                      <a:schemeClr val="accent1">
                        <a:lumMod val="75000"/>
                      </a:schemeClr>
                    </a:solidFill>
                  </a:rPr>
                  <a:t> </a:t>
                </a:r>
                <a:r>
                  <a:rPr lang="en-US" dirty="0" err="1" smtClean="0">
                    <a:solidFill>
                      <a:schemeClr val="accent1">
                        <a:lumMod val="75000"/>
                      </a:schemeClr>
                    </a:solidFill>
                  </a:rPr>
                  <a:t>cách</a:t>
                </a:r>
                <a:r>
                  <a:rPr lang="en-US" dirty="0" smtClean="0">
                    <a:solidFill>
                      <a:schemeClr val="accent1">
                        <a:lumMod val="75000"/>
                      </a:schemeClr>
                    </a:solidFill>
                  </a:rPr>
                  <a:t> so </a:t>
                </a:r>
                <a:r>
                  <a:rPr lang="en-US" dirty="0" err="1" smtClean="0">
                    <a:solidFill>
                      <a:schemeClr val="accent1">
                        <a:lumMod val="75000"/>
                      </a:schemeClr>
                    </a:solidFill>
                  </a:rPr>
                  <a:t>sánh</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dự</a:t>
                </a:r>
                <a:r>
                  <a:rPr lang="en-US" dirty="0" smtClean="0">
                    <a:solidFill>
                      <a:schemeClr val="accent1">
                        <a:lumMod val="75000"/>
                      </a:schemeClr>
                    </a:solidFill>
                  </a:rPr>
                  <a:t> </a:t>
                </a:r>
                <a:r>
                  <a:rPr lang="en-US" dirty="0" err="1" smtClean="0">
                    <a:solidFill>
                      <a:schemeClr val="accent1">
                        <a:lumMod val="75000"/>
                      </a:schemeClr>
                    </a:solidFill>
                  </a:rPr>
                  <a:t>đoán</a:t>
                </a:r>
                <a:r>
                  <a:rPr lang="en-US" dirty="0" smtClean="0">
                    <a:solidFill>
                      <a:schemeClr val="accent1">
                        <a:lumMod val="75000"/>
                      </a:schemeClr>
                    </a:solidFill>
                  </a:rPr>
                  <a:t> </a:t>
                </a:r>
                <a:r>
                  <a:rPr lang="en-US" dirty="0" err="1" smtClean="0">
                    <a:solidFill>
                      <a:schemeClr val="accent1">
                        <a:lumMod val="75000"/>
                      </a:schemeClr>
                    </a:solidFill>
                  </a:rPr>
                  <a:t>và</a:t>
                </a:r>
                <a:r>
                  <a:rPr lang="en-US" dirty="0" smtClean="0">
                    <a:solidFill>
                      <a:schemeClr val="accent1">
                        <a:lumMod val="75000"/>
                      </a:schemeClr>
                    </a:solidFill>
                  </a:rPr>
                  <a:t> </a:t>
                </a:r>
                <a:r>
                  <a:rPr lang="en-US" dirty="0" err="1" smtClean="0">
                    <a:solidFill>
                      <a:schemeClr val="accent1">
                        <a:lumMod val="75000"/>
                      </a:schemeClr>
                    </a:solidFill>
                  </a:rPr>
                  <a:t>đầu</a:t>
                </a:r>
                <a:r>
                  <a:rPr lang="en-US" dirty="0" smtClean="0">
                    <a:solidFill>
                      <a:schemeClr val="accent1">
                        <a:lumMod val="75000"/>
                      </a:schemeClr>
                    </a:solidFill>
                  </a:rPr>
                  <a:t> </a:t>
                </a:r>
                <a:r>
                  <a:rPr lang="en-US" dirty="0" err="1" smtClean="0">
                    <a:solidFill>
                      <a:schemeClr val="accent1">
                        <a:lumMod val="75000"/>
                      </a:schemeClr>
                    </a:solidFill>
                  </a:rPr>
                  <a:t>ra</a:t>
                </a:r>
                <a:r>
                  <a:rPr lang="en-US" dirty="0" smtClean="0">
                    <a:solidFill>
                      <a:schemeClr val="accent1">
                        <a:lumMod val="75000"/>
                      </a:schemeClr>
                    </a:solidFill>
                  </a:rPr>
                  <a:t> </a:t>
                </a:r>
                <a:r>
                  <a:rPr lang="en-US" dirty="0" err="1" smtClean="0">
                    <a:solidFill>
                      <a:schemeClr val="accent1">
                        <a:lumMod val="75000"/>
                      </a:schemeClr>
                    </a:solidFill>
                  </a:rPr>
                  <a:t>thật</a:t>
                </a:r>
                <a:endParaRPr lang="en-US" dirty="0" smtClean="0">
                  <a:solidFill>
                    <a:schemeClr val="accent1">
                      <a:lumMod val="75000"/>
                    </a:schemeClr>
                  </a:solidFill>
                </a:endParaRPr>
              </a:p>
              <a:p>
                <a:pPr marL="114300" indent="0">
                  <a:buNone/>
                </a:pPr>
                <a14:m>
                  <m:oMathPara xmlns:m="http://schemas.openxmlformats.org/officeDocument/2006/math">
                    <m:oMathParaPr>
                      <m:jc m:val="centerGroup"/>
                    </m:oMathParaPr>
                    <m:oMath xmlns:m="http://schemas.openxmlformats.org/officeDocument/2006/math">
                      <m:r>
                        <a:rPr lang="en-US" sz="1300" i="1" smtClean="0">
                          <a:solidFill>
                            <a:schemeClr val="accent1">
                              <a:lumMod val="75000"/>
                            </a:schemeClr>
                          </a:solidFill>
                          <a:latin typeface="Cambria Math" panose="02040503050406030204" pitchFamily="18" charset="0"/>
                        </a:rPr>
                        <m:t>𝐿</m:t>
                      </m:r>
                      <m:d>
                        <m:dPr>
                          <m:ctrlPr>
                            <a:rPr lang="en-US" sz="1300" i="1">
                              <a:solidFill>
                                <a:schemeClr val="accent1">
                                  <a:lumMod val="75000"/>
                                </a:schemeClr>
                              </a:solidFill>
                              <a:latin typeface="Cambria Math" panose="02040503050406030204" pitchFamily="18" charset="0"/>
                            </a:rPr>
                          </m:ctrlPr>
                        </m:dPr>
                        <m:e>
                          <m:r>
                            <a:rPr lang="en-US" sz="1300" i="1">
                              <a:solidFill>
                                <a:schemeClr val="accent1">
                                  <a:lumMod val="75000"/>
                                </a:schemeClr>
                              </a:solidFill>
                              <a:latin typeface="Cambria Math" panose="02040503050406030204" pitchFamily="18" charset="0"/>
                            </a:rPr>
                            <m:t>𝑊</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𝑏</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𝑋</m:t>
                          </m:r>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𝑌</m:t>
                          </m:r>
                        </m:e>
                      </m:d>
                      <m:r>
                        <a:rPr lang="en-US" sz="1300" i="1">
                          <a:solidFill>
                            <a:schemeClr val="accent1">
                              <a:lumMod val="75000"/>
                            </a:schemeClr>
                          </a:solidFill>
                          <a:latin typeface="Cambria Math" panose="02040503050406030204" pitchFamily="18" charset="0"/>
                        </a:rPr>
                        <m:t>=</m:t>
                      </m:r>
                      <m:f>
                        <m:fPr>
                          <m:ctrlPr>
                            <a:rPr lang="en-US" sz="1300" i="1">
                              <a:solidFill>
                                <a:schemeClr val="accent1">
                                  <a:lumMod val="75000"/>
                                </a:schemeClr>
                              </a:solidFill>
                              <a:latin typeface="Cambria Math" panose="02040503050406030204" pitchFamily="18" charset="0"/>
                            </a:rPr>
                          </m:ctrlPr>
                        </m:fPr>
                        <m:num>
                          <m:r>
                            <a:rPr lang="en-US" sz="1300" i="1">
                              <a:solidFill>
                                <a:schemeClr val="accent1">
                                  <a:lumMod val="75000"/>
                                </a:schemeClr>
                              </a:solidFill>
                              <a:latin typeface="Cambria Math" panose="02040503050406030204" pitchFamily="18" charset="0"/>
                            </a:rPr>
                            <m:t>1</m:t>
                          </m:r>
                        </m:num>
                        <m:den>
                          <m:r>
                            <a:rPr lang="en-US" sz="1300" i="1">
                              <a:solidFill>
                                <a:schemeClr val="accent1">
                                  <a:lumMod val="75000"/>
                                </a:schemeClr>
                              </a:solidFill>
                              <a:latin typeface="Cambria Math" panose="02040503050406030204" pitchFamily="18" charset="0"/>
                            </a:rPr>
                            <m:t>𝑁</m:t>
                          </m:r>
                        </m:den>
                      </m:f>
                      <m:nary>
                        <m:naryPr>
                          <m:chr m:val="∑"/>
                          <m:ctrlPr>
                            <a:rPr lang="en-US" sz="1300" i="1">
                              <a:solidFill>
                                <a:schemeClr val="accent1">
                                  <a:lumMod val="75000"/>
                                </a:schemeClr>
                              </a:solidFill>
                              <a:latin typeface="Cambria Math" panose="02040503050406030204" pitchFamily="18" charset="0"/>
                            </a:rPr>
                          </m:ctrlPr>
                        </m:naryPr>
                        <m:sub>
                          <m:r>
                            <m:rPr>
                              <m:brk m:alnAt="23"/>
                            </m:rPr>
                            <a:rPr lang="en-US" sz="1300" i="1">
                              <a:solidFill>
                                <a:schemeClr val="accent1">
                                  <a:lumMod val="75000"/>
                                </a:schemeClr>
                              </a:solidFill>
                              <a:latin typeface="Cambria Math" panose="02040503050406030204" pitchFamily="18" charset="0"/>
                            </a:rPr>
                            <m:t>𝑛</m:t>
                          </m:r>
                          <m:r>
                            <a:rPr lang="en-US" sz="1300" i="1">
                              <a:solidFill>
                                <a:schemeClr val="accent1">
                                  <a:lumMod val="75000"/>
                                </a:schemeClr>
                              </a:solidFill>
                              <a:latin typeface="Cambria Math" panose="02040503050406030204" pitchFamily="18" charset="0"/>
                            </a:rPr>
                            <m:t>=1</m:t>
                          </m:r>
                        </m:sub>
                        <m:sup>
                          <m:r>
                            <a:rPr lang="en-US" sz="1300" i="1">
                              <a:solidFill>
                                <a:schemeClr val="accent1">
                                  <a:lumMod val="75000"/>
                                </a:schemeClr>
                              </a:solidFill>
                              <a:latin typeface="Cambria Math" panose="02040503050406030204" pitchFamily="18" charset="0"/>
                            </a:rPr>
                            <m:t>𝑁</m:t>
                          </m:r>
                        </m:sup>
                        <m:e>
                          <m:sSubSup>
                            <m:sSubSupPr>
                              <m:ctrlPr>
                                <a:rPr lang="en-US" sz="1300" i="1">
                                  <a:solidFill>
                                    <a:schemeClr val="accent1">
                                      <a:lumMod val="75000"/>
                                    </a:schemeClr>
                                  </a:solidFill>
                                  <a:latin typeface="Cambria Math" panose="02040503050406030204" pitchFamily="18" charset="0"/>
                                </a:rPr>
                              </m:ctrlPr>
                            </m:sSubSupPr>
                            <m:e>
                              <m:d>
                                <m:dPr>
                                  <m:begChr m:val="‖"/>
                                  <m:endChr m:val="‖"/>
                                  <m:ctrlPr>
                                    <a:rPr lang="en-US" sz="1300" i="1">
                                      <a:solidFill>
                                        <a:schemeClr val="accent1">
                                          <a:lumMod val="75000"/>
                                        </a:schemeClr>
                                      </a:solidFill>
                                      <a:latin typeface="Cambria Math" panose="02040503050406030204" pitchFamily="18" charset="0"/>
                                    </a:rPr>
                                  </m:ctrlPr>
                                </m:d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r>
                                    <a:rPr lang="en-US" sz="1300" i="1">
                                      <a:solidFill>
                                        <a:schemeClr val="accent1">
                                          <a:lumMod val="75000"/>
                                        </a:schemeClr>
                                      </a:solidFill>
                                      <a:latin typeface="Cambria Math" panose="02040503050406030204" pitchFamily="18" charset="0"/>
                                    </a:rPr>
                                    <m:t>−</m:t>
                                  </m:r>
                                  <m:acc>
                                    <m:accPr>
                                      <m:chr m:val="̂"/>
                                      <m:ctrlPr>
                                        <a:rPr lang="en-US" sz="1300" i="1">
                                          <a:solidFill>
                                            <a:schemeClr val="accent1">
                                              <a:lumMod val="75000"/>
                                            </a:schemeClr>
                                          </a:solidFill>
                                          <a:latin typeface="Cambria Math" panose="02040503050406030204" pitchFamily="18" charset="0"/>
                                        </a:rPr>
                                      </m:ctrlPr>
                                    </m:acc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e>
                                  </m:acc>
                                </m:e>
                              </m:d>
                            </m:e>
                            <m:sub>
                              <m:r>
                                <a:rPr lang="en-US" sz="1300" i="1">
                                  <a:solidFill>
                                    <a:schemeClr val="accent1">
                                      <a:lumMod val="75000"/>
                                    </a:schemeClr>
                                  </a:solidFill>
                                  <a:latin typeface="Cambria Math" panose="02040503050406030204" pitchFamily="18" charset="0"/>
                                </a:rPr>
                                <m:t>2</m:t>
                              </m:r>
                            </m:sub>
                            <m:sup>
                              <m:r>
                                <a:rPr lang="en-US" sz="1300" i="1">
                                  <a:solidFill>
                                    <a:schemeClr val="accent1">
                                      <a:lumMod val="75000"/>
                                    </a:schemeClr>
                                  </a:solidFill>
                                  <a:latin typeface="Cambria Math" panose="02040503050406030204" pitchFamily="18" charset="0"/>
                                </a:rPr>
                                <m:t>2</m:t>
                              </m:r>
                            </m:sup>
                          </m:sSubSup>
                        </m:e>
                      </m:nary>
                      <m:r>
                        <a:rPr lang="en-US" sz="1300" i="1">
                          <a:solidFill>
                            <a:schemeClr val="accent1">
                              <a:lumMod val="75000"/>
                            </a:schemeClr>
                          </a:solidFill>
                          <a:latin typeface="Cambria Math" panose="02040503050406030204" pitchFamily="18" charset="0"/>
                        </a:rPr>
                        <m:t>=</m:t>
                      </m:r>
                      <m:f>
                        <m:fPr>
                          <m:ctrlPr>
                            <a:rPr lang="en-US" sz="1300" i="1">
                              <a:solidFill>
                                <a:schemeClr val="accent1">
                                  <a:lumMod val="75000"/>
                                </a:schemeClr>
                              </a:solidFill>
                              <a:latin typeface="Cambria Math" panose="02040503050406030204" pitchFamily="18" charset="0"/>
                            </a:rPr>
                          </m:ctrlPr>
                        </m:fPr>
                        <m:num>
                          <m:r>
                            <a:rPr lang="en-US" sz="1300" i="1">
                              <a:solidFill>
                                <a:schemeClr val="accent1">
                                  <a:lumMod val="75000"/>
                                </a:schemeClr>
                              </a:solidFill>
                              <a:latin typeface="Cambria Math" panose="02040503050406030204" pitchFamily="18" charset="0"/>
                            </a:rPr>
                            <m:t>1</m:t>
                          </m:r>
                        </m:num>
                        <m:den>
                          <m:r>
                            <a:rPr lang="en-US" sz="1300" i="1">
                              <a:solidFill>
                                <a:schemeClr val="accent1">
                                  <a:lumMod val="75000"/>
                                </a:schemeClr>
                              </a:solidFill>
                              <a:latin typeface="Cambria Math" panose="02040503050406030204" pitchFamily="18" charset="0"/>
                            </a:rPr>
                            <m:t>𝑁</m:t>
                          </m:r>
                        </m:den>
                      </m:f>
                      <m:nary>
                        <m:naryPr>
                          <m:chr m:val="∑"/>
                          <m:ctrlPr>
                            <a:rPr lang="en-US" sz="1300" i="1">
                              <a:solidFill>
                                <a:schemeClr val="accent1">
                                  <a:lumMod val="75000"/>
                                </a:schemeClr>
                              </a:solidFill>
                              <a:latin typeface="Cambria Math" panose="02040503050406030204" pitchFamily="18" charset="0"/>
                            </a:rPr>
                          </m:ctrlPr>
                        </m:naryPr>
                        <m:sub>
                          <m:r>
                            <m:rPr>
                              <m:brk m:alnAt="23"/>
                            </m:rPr>
                            <a:rPr lang="en-US" sz="1300" i="1">
                              <a:solidFill>
                                <a:schemeClr val="accent1">
                                  <a:lumMod val="75000"/>
                                </a:schemeClr>
                              </a:solidFill>
                              <a:latin typeface="Cambria Math" panose="02040503050406030204" pitchFamily="18" charset="0"/>
                            </a:rPr>
                            <m:t>𝑛</m:t>
                          </m:r>
                          <m:r>
                            <a:rPr lang="en-US" sz="1300" i="1">
                              <a:solidFill>
                                <a:schemeClr val="accent1">
                                  <a:lumMod val="75000"/>
                                </a:schemeClr>
                              </a:solidFill>
                              <a:latin typeface="Cambria Math" panose="02040503050406030204" pitchFamily="18" charset="0"/>
                            </a:rPr>
                            <m:t>=1</m:t>
                          </m:r>
                        </m:sub>
                        <m:sup>
                          <m:r>
                            <a:rPr lang="en-US" sz="1300" i="1">
                              <a:solidFill>
                                <a:schemeClr val="accent1">
                                  <a:lumMod val="75000"/>
                                </a:schemeClr>
                              </a:solidFill>
                              <a:latin typeface="Cambria Math" panose="02040503050406030204" pitchFamily="18" charset="0"/>
                            </a:rPr>
                            <m:t>𝑁</m:t>
                          </m:r>
                        </m:sup>
                        <m:e>
                          <m:sSubSup>
                            <m:sSubSupPr>
                              <m:ctrlPr>
                                <a:rPr lang="en-US" sz="1300" i="1">
                                  <a:solidFill>
                                    <a:schemeClr val="accent1">
                                      <a:lumMod val="75000"/>
                                    </a:schemeClr>
                                  </a:solidFill>
                                  <a:latin typeface="Cambria Math" panose="02040503050406030204" pitchFamily="18" charset="0"/>
                                </a:rPr>
                              </m:ctrlPr>
                            </m:sSubSupPr>
                            <m:e>
                              <m:d>
                                <m:dPr>
                                  <m:begChr m:val="‖"/>
                                  <m:endChr m:val="‖"/>
                                  <m:ctrlPr>
                                    <a:rPr lang="en-US" sz="1300" i="1">
                                      <a:solidFill>
                                        <a:schemeClr val="accent1">
                                          <a:lumMod val="75000"/>
                                        </a:schemeClr>
                                      </a:solidFill>
                                      <a:latin typeface="Cambria Math" panose="02040503050406030204" pitchFamily="18" charset="0"/>
                                    </a:rPr>
                                  </m:ctrlPr>
                                </m:dPr>
                                <m:e>
                                  <m:sSub>
                                    <m:sSubPr>
                                      <m:ctrlPr>
                                        <a:rPr lang="en-US" sz="1300" i="1">
                                          <a:solidFill>
                                            <a:schemeClr val="accent1">
                                              <a:lumMod val="75000"/>
                                            </a:schemeClr>
                                          </a:solidFill>
                                          <a:latin typeface="Cambria Math" panose="02040503050406030204" pitchFamily="18" charset="0"/>
                                        </a:rPr>
                                      </m:ctrlPr>
                                    </m:sSubPr>
                                    <m:e>
                                      <m:r>
                                        <a:rPr lang="en-US" sz="1300" i="1">
                                          <a:solidFill>
                                            <a:schemeClr val="accent1">
                                              <a:lumMod val="75000"/>
                                            </a:schemeClr>
                                          </a:solidFill>
                                          <a:latin typeface="Cambria Math" panose="02040503050406030204" pitchFamily="18" charset="0"/>
                                        </a:rPr>
                                        <m:t>𝑦</m:t>
                                      </m:r>
                                    </m:e>
                                    <m:sub>
                                      <m:r>
                                        <a:rPr lang="en-US" sz="1300" i="1">
                                          <a:solidFill>
                                            <a:schemeClr val="accent1">
                                              <a:lumMod val="75000"/>
                                            </a:schemeClr>
                                          </a:solidFill>
                                          <a:latin typeface="Cambria Math" panose="02040503050406030204" pitchFamily="18" charset="0"/>
                                        </a:rPr>
                                        <m:t>𝑛</m:t>
                                      </m:r>
                                    </m:sub>
                                  </m:sSub>
                                  <m:r>
                                    <a:rPr lang="en-US" sz="1300" i="1">
                                      <a:solidFill>
                                        <a:schemeClr val="accent1">
                                          <a:lumMod val="75000"/>
                                        </a:schemeClr>
                                      </a:solidFill>
                                      <a:latin typeface="Cambria Math" panose="02040503050406030204" pitchFamily="18" charset="0"/>
                                    </a:rPr>
                                    <m:t>−</m:t>
                                  </m:r>
                                  <m:sSubSup>
                                    <m:sSubSupPr>
                                      <m:ctrlPr>
                                        <a:rPr lang="en-US" sz="1300" i="1">
                                          <a:solidFill>
                                            <a:schemeClr val="accent1">
                                              <a:lumMod val="75000"/>
                                            </a:schemeClr>
                                          </a:solidFill>
                                          <a:latin typeface="Cambria Math" panose="02040503050406030204" pitchFamily="18" charset="0"/>
                                        </a:rPr>
                                      </m:ctrlPr>
                                    </m:sSubSupPr>
                                    <m:e>
                                      <m:r>
                                        <a:rPr lang="en-US" sz="1300" i="1">
                                          <a:solidFill>
                                            <a:schemeClr val="accent1">
                                              <a:lumMod val="75000"/>
                                            </a:schemeClr>
                                          </a:solidFill>
                                          <a:latin typeface="Cambria Math" panose="02040503050406030204" pitchFamily="18" charset="0"/>
                                        </a:rPr>
                                        <m:t>𝑎</m:t>
                                      </m:r>
                                    </m:e>
                                    <m:sub>
                                      <m:r>
                                        <a:rPr lang="en-US" sz="1300" i="1">
                                          <a:solidFill>
                                            <a:schemeClr val="accent1">
                                              <a:lumMod val="75000"/>
                                            </a:schemeClr>
                                          </a:solidFill>
                                          <a:latin typeface="Cambria Math" panose="02040503050406030204" pitchFamily="18" charset="0"/>
                                        </a:rPr>
                                        <m:t>𝑛</m:t>
                                      </m:r>
                                    </m:sub>
                                    <m:sup>
                                      <m:r>
                                        <a:rPr lang="en-US" sz="1300" i="1">
                                          <a:solidFill>
                                            <a:schemeClr val="accent1">
                                              <a:lumMod val="75000"/>
                                            </a:schemeClr>
                                          </a:solidFill>
                                          <a:latin typeface="Cambria Math" panose="02040503050406030204" pitchFamily="18" charset="0"/>
                                        </a:rPr>
                                        <m:t>(</m:t>
                                      </m:r>
                                      <m:r>
                                        <a:rPr lang="en-US" sz="1300" i="1">
                                          <a:solidFill>
                                            <a:schemeClr val="accent1">
                                              <a:lumMod val="75000"/>
                                            </a:schemeClr>
                                          </a:solidFill>
                                          <a:latin typeface="Cambria Math" panose="02040503050406030204" pitchFamily="18" charset="0"/>
                                        </a:rPr>
                                        <m:t>𝐿</m:t>
                                      </m:r>
                                      <m:r>
                                        <a:rPr lang="en-US" sz="1300" i="1">
                                          <a:solidFill>
                                            <a:schemeClr val="accent1">
                                              <a:lumMod val="75000"/>
                                            </a:schemeClr>
                                          </a:solidFill>
                                          <a:latin typeface="Cambria Math" panose="02040503050406030204" pitchFamily="18" charset="0"/>
                                        </a:rPr>
                                        <m:t>)</m:t>
                                      </m:r>
                                    </m:sup>
                                  </m:sSubSup>
                                </m:e>
                              </m:d>
                            </m:e>
                            <m:sub>
                              <m:r>
                                <a:rPr lang="en-US" sz="1300" i="1">
                                  <a:solidFill>
                                    <a:schemeClr val="accent1">
                                      <a:lumMod val="75000"/>
                                    </a:schemeClr>
                                  </a:solidFill>
                                  <a:latin typeface="Cambria Math" panose="02040503050406030204" pitchFamily="18" charset="0"/>
                                </a:rPr>
                                <m:t>2</m:t>
                              </m:r>
                            </m:sub>
                            <m:sup>
                              <m:r>
                                <a:rPr lang="en-US" sz="1300" i="1">
                                  <a:solidFill>
                                    <a:schemeClr val="accent1">
                                      <a:lumMod val="75000"/>
                                    </a:schemeClr>
                                  </a:solidFill>
                                  <a:latin typeface="Cambria Math" panose="02040503050406030204" pitchFamily="18" charset="0"/>
                                </a:rPr>
                                <m:t>2</m:t>
                              </m:r>
                            </m:sup>
                          </m:sSubSup>
                        </m:e>
                      </m:nary>
                    </m:oMath>
                  </m:oMathPara>
                </a14:m>
                <a:endParaRPr lang="en-US" sz="1300" dirty="0" smtClean="0">
                  <a:solidFill>
                    <a:schemeClr val="accent1">
                      <a:lumMod val="75000"/>
                    </a:schemeClr>
                  </a:solidFill>
                </a:endParaRPr>
              </a:p>
              <a:p>
                <a:pPr marL="114300" indent="0">
                  <a:buNone/>
                </a:pPr>
                <a:endParaRPr lang="en-US" dirty="0" smtClean="0"/>
              </a:p>
            </p:txBody>
          </p:sp>
        </mc:Choice>
        <mc:Fallback>
          <p:sp>
            <p:nvSpPr>
              <p:cNvPr id="9" name="Text Placeholder 2"/>
              <p:cNvSpPr>
                <a:spLocks noGrp="1" noRot="1" noChangeAspect="1" noMove="1" noResize="1" noEditPoints="1" noAdjustHandles="1" noChangeArrowheads="1" noChangeShapeType="1" noTextEdit="1"/>
              </p:cNvSpPr>
              <p:nvPr>
                <p:ph type="body" idx="1"/>
              </p:nvPr>
            </p:nvSpPr>
            <p:spPr>
              <a:xfrm>
                <a:off x="315176" y="831837"/>
                <a:ext cx="8520600" cy="367636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28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Huấn</a:t>
            </a:r>
            <a:r>
              <a:rPr lang="fr-FR" dirty="0"/>
              <a:t> </a:t>
            </a:r>
            <a:r>
              <a:rPr lang="fr-FR" dirty="0" err="1"/>
              <a:t>luyện</a:t>
            </a:r>
            <a:r>
              <a:rPr lang="fr-FR" dirty="0"/>
              <a:t> </a:t>
            </a:r>
            <a:r>
              <a:rPr lang="fr-FR" dirty="0" err="1"/>
              <a:t>mô</a:t>
            </a:r>
            <a:r>
              <a:rPr lang="fr-FR" dirty="0"/>
              <a:t> </a:t>
            </a:r>
            <a:r>
              <a:rPr lang="fr-FR" dirty="0" err="1"/>
              <a:t>hình</a:t>
            </a:r>
            <a:r>
              <a:rPr lang="fr-FR" dirty="0"/>
              <a:t> </a:t>
            </a:r>
            <a:r>
              <a:rPr lang="fr-FR" dirty="0" err="1"/>
              <a:t>bằng</a:t>
            </a:r>
            <a:r>
              <a:rPr lang="fr-FR" dirty="0"/>
              <a:t> </a:t>
            </a:r>
            <a:r>
              <a:rPr lang="fr-FR" dirty="0" err="1"/>
              <a:t>backpropagation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310896" y="676656"/>
                <a:ext cx="8520600" cy="4238244"/>
              </a:xfrm>
            </p:spPr>
            <p:txBody>
              <a:bodyPr>
                <a:normAutofit fontScale="55000" lnSpcReduction="20000"/>
              </a:bodyPr>
              <a:lstStyle/>
              <a:p>
                <a:r>
                  <a:rPr lang="en-US" dirty="0" smtClean="0"/>
                  <a:t>Bước 4: </a:t>
                </a:r>
                <a:r>
                  <a:rPr lang="en-US" dirty="0" err="1"/>
                  <a:t>tính</a:t>
                </a:r>
                <a:r>
                  <a:rPr lang="en-US" dirty="0"/>
                  <a:t> </a:t>
                </a:r>
                <a:r>
                  <a:rPr lang="en-US" dirty="0" err="1"/>
                  <a:t>đạo</a:t>
                </a:r>
                <a:r>
                  <a:rPr lang="en-US" dirty="0"/>
                  <a:t> </a:t>
                </a:r>
                <a:r>
                  <a:rPr lang="en-US" dirty="0" err="1"/>
                  <a:t>hàm</a:t>
                </a:r>
                <a:r>
                  <a:rPr lang="en-US" dirty="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endParaRPr lang="en-US" dirty="0"/>
              </a:p>
              <a:p>
                <a:pPr marL="114300" indent="0">
                  <a:buNone/>
                </a:pPr>
                <a:r>
                  <a:rPr lang="en-US" dirty="0" err="1"/>
                  <a:t>Đạo</a:t>
                </a:r>
                <a:r>
                  <a:rPr lang="en-US" dirty="0"/>
                  <a:t> </a:t>
                </a:r>
                <a:r>
                  <a:rPr lang="en-US" dirty="0" err="1"/>
                  <a:t>hàm</a:t>
                </a:r>
                <a:r>
                  <a:rPr lang="en-US" dirty="0"/>
                  <a:t> </a:t>
                </a:r>
                <a:r>
                  <a:rPr lang="en-US" dirty="0" err="1"/>
                  <a:t>của</a:t>
                </a:r>
                <a:r>
                  <a:rPr lang="en-US" dirty="0"/>
                  <a:t> </a:t>
                </a:r>
                <a:r>
                  <a:rPr lang="en-US" dirty="0" err="1"/>
                  <a:t>lớp</a:t>
                </a:r>
                <a:r>
                  <a:rPr lang="en-US" dirty="0"/>
                  <a:t> </a:t>
                </a:r>
                <a:r>
                  <a:rPr lang="en-US" dirty="0" err="1"/>
                  <a:t>cuối</a:t>
                </a:r>
                <a:r>
                  <a:rPr lang="en-US" dirty="0"/>
                  <a:t> </a:t>
                </a:r>
                <a:r>
                  <a:rPr lang="en-US" dirty="0" err="1"/>
                  <a:t>cùng</a:t>
                </a:r>
                <a:r>
                  <a:rPr lang="en-US" dirty="0"/>
                  <a:t>:</a:t>
                </a:r>
              </a:p>
              <a:p>
                <a:pPr marL="11430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và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endParaRPr lang="en-US" dirty="0" smtClean="0"/>
              </a:p>
              <a:p>
                <a:pPr marL="114300" indent="0">
                  <a:buNone/>
                </a:pPr>
                <a:r>
                  <a:rPr lang="en-US" dirty="0" err="1"/>
                  <a:t>Với</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𝐿</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được</a:t>
                </a:r>
                <a:endParaRPr lang="en-US" dirty="0" smtClean="0"/>
              </a:p>
              <a:p>
                <a:pPr marL="114300" indent="0">
                  <a:buNone/>
                </a:pPr>
                <a:r>
                  <a:rPr lang="en-US" dirty="0" err="1" smtClean="0"/>
                  <a:t>Từ</a:t>
                </a:r>
                <a:r>
                  <a:rPr lang="en-US" dirty="0" smtClean="0"/>
                  <a:t> </a:t>
                </a:r>
                <a:r>
                  <a:rPr lang="en-US" dirty="0" err="1" smtClean="0"/>
                  <a:t>đó</a:t>
                </a:r>
                <a:r>
                  <a:rPr lang="en-US" dirty="0" smtClean="0"/>
                  <a:t> </a:t>
                </a:r>
                <a:r>
                  <a:rPr lang="en-US" dirty="0" err="1" smtClean="0"/>
                  <a:t>suy</a:t>
                </a:r>
                <a:r>
                  <a:rPr lang="en-US" dirty="0" smtClean="0"/>
                  <a:t> </a:t>
                </a:r>
                <a:r>
                  <a:rPr lang="en-US" dirty="0" err="1" smtClean="0"/>
                  <a:t>ra</a:t>
                </a:r>
                <a:r>
                  <a:rPr lang="en-US" dirty="0" smtClean="0"/>
                  <a:t> ở lớp L:</a:t>
                </a:r>
                <a:endParaRPr lang="en-US" dirty="0">
                  <a:latin typeface="Cambria Math" panose="02040503050406030204" pitchFamily="18" charset="0"/>
                  <a:ea typeface="Cambria Math" panose="02040503050406030204" pitchFamily="18" charset="0"/>
                </a:endParaRPr>
              </a:p>
              <a:p>
                <a:pPr marL="114300" indent="0" algn="ctr">
                  <a:buNone/>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a14:m>
                <a:r>
                  <a:rPr lang="en-US" dirty="0" smtClean="0"/>
                  <a:t> </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m:oMathPara>
                </a14:m>
                <a:endParaRPr lang="en-US" dirty="0" smtClean="0"/>
              </a:p>
              <a:p>
                <a:pPr marL="114300" indent="0">
                  <a:buNone/>
                </a:pPr>
                <a:endParaRPr lang="en-US" dirty="0"/>
              </a:p>
              <a:p>
                <a:pPr marL="114300" indent="0">
                  <a:buNone/>
                </a:pPr>
                <a:r>
                  <a:rPr lang="en-US" dirty="0" err="1" smtClean="0"/>
                  <a:t>Các</a:t>
                </a:r>
                <a:r>
                  <a:rPr lang="en-US" dirty="0" smtClean="0"/>
                  <a:t> </a:t>
                </a:r>
                <a:r>
                  <a:rPr lang="en-US" dirty="0" err="1" smtClean="0"/>
                  <a:t>lớp</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trước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𝐸</m:t>
                          </m:r>
                        </m:e>
                        <m:sup>
                          <m:d>
                            <m:dPr>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𝑇</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là</a:t>
                </a:r>
                <a:r>
                  <a:rPr lang="en-US" dirty="0" smtClean="0"/>
                  <a:t> </a:t>
                </a:r>
                <a:r>
                  <a:rPr lang="en-US" dirty="0" err="1" smtClean="0"/>
                  <a:t>phép</a:t>
                </a:r>
                <a:r>
                  <a:rPr lang="en-US" dirty="0" smtClean="0"/>
                  <a:t> </a:t>
                </a:r>
                <a:r>
                  <a:rPr lang="en-US" dirty="0" err="1" smtClean="0"/>
                  <a:t>nhân</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ma </a:t>
                </a:r>
                <a:r>
                  <a:rPr lang="en-US" dirty="0" err="1" smtClean="0"/>
                  <a:t>trận</a:t>
                </a:r>
                <a:endParaRPr lang="en-US" dirty="0" smtClean="0"/>
              </a:p>
              <a:p>
                <a:pPr marL="114300" indent="0">
                  <a:buNone/>
                </a:pPr>
                <a:endParaRPr lang="en-US" dirty="0"/>
              </a:p>
              <a:p>
                <a:r>
                  <a:rPr lang="en-US" dirty="0" err="1"/>
                  <a:t>Bước</a:t>
                </a:r>
                <a:r>
                  <a:rPr lang="en-US" dirty="0"/>
                  <a:t> 5: </a:t>
                </a:r>
                <a:r>
                  <a:rPr lang="en-US" dirty="0" err="1"/>
                  <a:t>cập</a:t>
                </a:r>
                <a:r>
                  <a:rPr lang="en-US" dirty="0"/>
                  <a:t> </a:t>
                </a:r>
                <a:r>
                  <a:rPr lang="en-US" dirty="0" err="1"/>
                  <a:t>nhật</a:t>
                </a:r>
                <a:r>
                  <a:rPr lang="en-US" dirty="0"/>
                  <a:t> </a:t>
                </a:r>
                <a:r>
                  <a:rPr lang="en-US" dirty="0" err="1"/>
                  <a:t>ngược</a:t>
                </a:r>
                <a:r>
                  <a:rPr lang="en-US" dirty="0"/>
                  <a:t> </a:t>
                </a:r>
                <a:r>
                  <a:rPr lang="en-US" dirty="0" err="1"/>
                  <a:t>lại</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từ</a:t>
                </a:r>
                <a:r>
                  <a:rPr lang="en-US" dirty="0"/>
                  <a:t> </a:t>
                </a:r>
                <a:r>
                  <a:rPr lang="en-US" dirty="0" err="1"/>
                  <a:t>lớp</a:t>
                </a:r>
                <a:r>
                  <a:rPr lang="en-US" dirty="0"/>
                  <a:t> </a:t>
                </a:r>
                <a:r>
                  <a:rPr lang="en-US" dirty="0" err="1"/>
                  <a:t>sau</a:t>
                </a:r>
                <a:r>
                  <a:rPr lang="en-US" dirty="0"/>
                  <a:t> </a:t>
                </a:r>
                <a:r>
                  <a:rPr lang="en-US" dirty="0" err="1"/>
                  <a:t>ra</a:t>
                </a:r>
                <a:r>
                  <a:rPr lang="en-US" dirty="0"/>
                  <a:t> </a:t>
                </a:r>
                <a:r>
                  <a:rPr lang="en-US" dirty="0" err="1"/>
                  <a:t>lớp</a:t>
                </a:r>
                <a:r>
                  <a:rPr lang="en-US" dirty="0"/>
                  <a:t> </a:t>
                </a:r>
                <a:r>
                  <a:rPr lang="en-US" dirty="0" err="1" smtClean="0"/>
                  <a:t>trước</a:t>
                </a:r>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𝑛𝑒𝑤</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𝑜𝑙𝑑</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𝑛𝑒𝑤</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𝑜𝑙𝑑</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endParaRPr lang="en-US" dirty="0"/>
              </a:p>
              <a:p>
                <a:pPr marL="114300"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4238244"/>
              </a:xfrm>
              <a:blipFill>
                <a:blip r:embed="rId2"/>
                <a:stretch>
                  <a:fillRect t="-1583"/>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64977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2</a:t>
            </a:r>
            <a:r>
              <a:rPr lang="vi-VN" dirty="0" smtClean="0"/>
              <a:t>: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46711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25" y="112260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9" y="3004849"/>
            <a:ext cx="1680274" cy="1612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idx="1"/>
          </p:nvPr>
        </p:nvSpPr>
        <p:spPr>
          <a:xfrm>
            <a:off x="189055" y="1466870"/>
            <a:ext cx="4144470" cy="2132081"/>
          </a:xfrm>
        </p:spPr>
        <p:txBody>
          <a:bodyPr/>
          <a:lstStyle/>
          <a:p>
            <a:pPr marL="285750" indent="-285750">
              <a:buFont typeface="Arial" panose="020B0604020202020204" pitchFamily="34" charset="0"/>
              <a:buChar char="•"/>
            </a:pPr>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một</a:t>
            </a:r>
            <a:r>
              <a:rPr lang="en-US" dirty="0" smtClean="0"/>
              <a:t> ma </a:t>
            </a:r>
            <a:r>
              <a:rPr lang="en-US" dirty="0" err="1" smtClean="0"/>
              <a:t>trận</a:t>
            </a:r>
            <a:r>
              <a:rPr lang="en-US" dirty="0" smtClean="0"/>
              <a:t> </a:t>
            </a:r>
            <a:r>
              <a:rPr lang="en-US" dirty="0" err="1" smtClean="0"/>
              <a:t>nhiều</a:t>
            </a:r>
            <a:r>
              <a:rPr lang="en-US" dirty="0" smtClean="0"/>
              <a:t> </a:t>
            </a:r>
            <a:r>
              <a:rPr lang="en-US" dirty="0" err="1" smtClean="0"/>
              <a:t>chiều</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a:t>
            </a:r>
            <a:r>
              <a:rPr lang="en-US" dirty="0" err="1" smtClean="0"/>
              <a:t>là</a:t>
            </a:r>
            <a:r>
              <a:rPr lang="en-US" dirty="0" smtClean="0"/>
              <a:t> 1 </a:t>
            </a:r>
            <a:r>
              <a:rPr lang="en-US" dirty="0" err="1" smtClean="0"/>
              <a:t>giá</a:t>
            </a:r>
            <a:r>
              <a:rPr lang="en-US" dirty="0" smtClean="0"/>
              <a:t> </a:t>
            </a:r>
            <a:r>
              <a:rPr lang="en-US" dirty="0" err="1" smtClean="0"/>
              <a:t>trị</a:t>
            </a:r>
            <a:r>
              <a:rPr lang="en-US" dirty="0" smtClean="0"/>
              <a:t> 0 </a:t>
            </a:r>
            <a:r>
              <a:rPr lang="en-US" dirty="0" err="1" smtClean="0"/>
              <a:t>hoặc</a:t>
            </a:r>
            <a:r>
              <a:rPr lang="en-US" dirty="0" smtClean="0"/>
              <a:t> 1 </a:t>
            </a:r>
            <a:r>
              <a:rPr lang="en-US" dirty="0" err="1" smtClean="0"/>
              <a:t>ứng</a:t>
            </a:r>
            <a:r>
              <a:rPr lang="en-US" dirty="0" smtClean="0"/>
              <a:t> </a:t>
            </a:r>
            <a:r>
              <a:rPr lang="en-US" dirty="0" err="1" smtClean="0"/>
              <a:t>với</a:t>
            </a:r>
            <a:r>
              <a:rPr lang="en-US" dirty="0" smtClean="0"/>
              <a:t> 2 </a:t>
            </a:r>
            <a:r>
              <a:rPr lang="en-US" dirty="0" err="1" smtClean="0"/>
              <a:t>lớp</a:t>
            </a:r>
            <a:r>
              <a:rPr lang="en-US" dirty="0" smtClean="0"/>
              <a:t> (class)</a:t>
            </a:r>
            <a:endParaRPr lang="en-US" dirty="0"/>
          </a:p>
        </p:txBody>
      </p:sp>
    </p:spTree>
    <p:extLst>
      <p:ext uri="{BB962C8B-B14F-4D97-AF65-F5344CB8AC3E}">
        <p14:creationId xmlns:p14="http://schemas.microsoft.com/office/powerpoint/2010/main" val="185690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Thuật</a:t>
            </a:r>
            <a:r>
              <a:rPr lang="fr-FR" dirty="0" smtClean="0"/>
              <a:t> </a:t>
            </a:r>
            <a:r>
              <a:rPr lang="fr-FR" dirty="0" err="1" smtClean="0"/>
              <a:t>toán</a:t>
            </a:r>
            <a:r>
              <a:rPr lang="fr-FR" dirty="0" smtClean="0"/>
              <a:t> </a:t>
            </a:r>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513669" y="718393"/>
                <a:ext cx="7811624" cy="2132081"/>
              </a:xfrm>
            </p:spPr>
            <p:txBody>
              <a:bodyPr/>
              <a:lstStyle/>
              <a:p>
                <a:pPr marL="285750" indent="-285750">
                  <a:buFont typeface="Arial" panose="020B0604020202020204" pitchFamily="34" charset="0"/>
                  <a:buChar char="•"/>
                </a:pPr>
                <a:r>
                  <a:rPr lang="en-US" dirty="0"/>
                  <a:t>Tại </a:t>
                </a:r>
                <a:r>
                  <a:rPr lang="en-US" dirty="0" err="1"/>
                  <a:t>sao</a:t>
                </a:r>
                <a:r>
                  <a:rPr lang="en-US" dirty="0"/>
                  <a:t> </a:t>
                </a:r>
                <a:r>
                  <a:rPr lang="en-US" dirty="0" err="1"/>
                  <a:t>không</a:t>
                </a:r>
                <a:r>
                  <a:rPr lang="en-US" dirty="0"/>
                  <a:t> dung linear regression </a:t>
                </a:r>
                <a:r>
                  <a:rPr lang="en-US" dirty="0" err="1"/>
                  <a:t>cho</a:t>
                </a:r>
                <a:r>
                  <a:rPr lang="en-US" dirty="0"/>
                  <a:t> </a:t>
                </a:r>
                <a:r>
                  <a:rPr lang="en-US" dirty="0" err="1"/>
                  <a:t>bài</a:t>
                </a:r>
                <a:r>
                  <a:rPr lang="en-US" dirty="0"/>
                  <a:t> </a:t>
                </a:r>
                <a:r>
                  <a:rPr lang="en-US" dirty="0" err="1"/>
                  <a:t>toán</a:t>
                </a:r>
                <a:r>
                  <a:rPr lang="en-US" dirty="0"/>
                  <a:t> </a:t>
                </a:r>
                <a:r>
                  <a:rPr lang="en-US" dirty="0" err="1" smtClean="0"/>
                  <a:t>này</a:t>
                </a:r>
                <a:r>
                  <a:rPr lang="en-US" dirty="0" smtClean="0"/>
                  <a:t>?</a:t>
                </a:r>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 logistic regression:</a:t>
                </a:r>
                <a:endParaRPr lang="en-US" dirty="0"/>
              </a:p>
              <a:p>
                <a:pPr marL="742950" lvl="5" indent="-285750">
                  <a:buFont typeface="Arial" panose="020B0604020202020204" pitchFamily="34" charset="0"/>
                  <a:buChar char="•"/>
                </a:pPr>
                <a:r>
                  <a:rPr lang="en-US" dirty="0" err="1"/>
                  <a:t>Đầu</a:t>
                </a:r>
                <a:r>
                  <a:rPr lang="en-US" dirty="0"/>
                  <a:t> </a:t>
                </a:r>
                <a:r>
                  <a:rPr lang="en-US" dirty="0" err="1"/>
                  <a:t>ra</a:t>
                </a:r>
                <a:r>
                  <a:rPr lang="en-US" dirty="0"/>
                  <a:t> 0 </a:t>
                </a:r>
                <a:r>
                  <a:rPr lang="en-US" dirty="0" err="1"/>
                  <a:t>hoặc</a:t>
                </a:r>
                <a:r>
                  <a:rPr lang="en-US" dirty="0"/>
                  <a:t> 1</a:t>
                </a:r>
              </a:p>
              <a:p>
                <a:pPr marL="742950" lvl="3" indent="-285750">
                  <a:buFont typeface="Arial" panose="020B0604020202020204" pitchFamily="34" charset="0"/>
                  <a:buChar char="•"/>
                </a:pPr>
                <a:r>
                  <a:rPr lang="en-US" dirty="0" err="1"/>
                  <a:t>Với</a:t>
                </a:r>
                <a:r>
                  <a:rPr lang="en-US" dirty="0"/>
                  <a:t> linear regression, ta </a:t>
                </a:r>
                <a:r>
                  <a:rPr lang="en-US" dirty="0" err="1"/>
                  <a:t>có</a:t>
                </a:r>
                <a:r>
                  <a:rPr lang="en-US" dirty="0"/>
                  <a:t> </a:t>
                </a:r>
                <a:r>
                  <a:rPr lang="en-US" dirty="0" smtClean="0"/>
                  <a:t>Y=WX+B</a:t>
                </a:r>
                <a:endParaRPr lang="en-US" dirty="0"/>
              </a:p>
              <a:p>
                <a:pPr marL="742950" lvl="3" indent="-285750">
                  <a:buFont typeface="Arial" panose="020B0604020202020204" pitchFamily="34" charset="0"/>
                  <a:buChar char="•"/>
                </a:pPr>
                <a:r>
                  <a:rPr lang="en-US" dirty="0" err="1"/>
                  <a:t>Để</a:t>
                </a:r>
                <a:r>
                  <a:rPr lang="en-US" dirty="0"/>
                  <a:t> </a:t>
                </a:r>
                <a:r>
                  <a:rPr lang="en-US" dirty="0" err="1"/>
                  <a:t>có</a:t>
                </a: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 ta </a:t>
                </a:r>
                <a:r>
                  <a:rPr lang="en-US" dirty="0" err="1"/>
                  <a:t>cần</a:t>
                </a:r>
                <a:r>
                  <a:rPr lang="en-US" dirty="0"/>
                  <a:t> </a:t>
                </a:r>
                <a:r>
                  <a:rPr lang="en-US" dirty="0" err="1"/>
                  <a:t>tính</a:t>
                </a:r>
                <a:endParaRPr lang="en-US" dirty="0"/>
              </a:p>
              <a:p>
                <a:pPr marL="1054100"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𝑊𝑋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513669" y="718393"/>
                <a:ext cx="7811624" cy="2132081"/>
              </a:xfrm>
              <a:blipFill>
                <a:blip r:embed="rId3"/>
                <a:stretch>
                  <a:fillRect l="-468"/>
                </a:stretch>
              </a:blipFill>
            </p:spPr>
            <p:txBody>
              <a:bodyPr/>
              <a:lstStyle/>
              <a:p>
                <a:r>
                  <a:rPr lang="en-US">
                    <a:noFill/>
                  </a:rPr>
                  <a:t> </a:t>
                </a:r>
              </a:p>
            </p:txBody>
          </p:sp>
        </mc:Fallback>
      </mc:AlternateContent>
    </p:spTree>
    <p:extLst>
      <p:ext uri="{BB962C8B-B14F-4D97-AF65-F5344CB8AC3E}">
        <p14:creationId xmlns:p14="http://schemas.microsoft.com/office/powerpoint/2010/main" val="322090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xmlns:a14="http://schemas.microsoft.com/office/drawing/2010/main">
        <mc:Choice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xmlns="">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309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Giải</a:t>
            </a:r>
            <a:r>
              <a:rPr lang="fr-FR" dirty="0" smtClean="0"/>
              <a:t> </a:t>
            </a:r>
            <a:r>
              <a:rPr lang="fr-FR" dirty="0" err="1" smtClean="0"/>
              <a:t>thích</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pPr marL="114300" indent="0">
                  <a:buNone/>
                </a:pPr>
                <a:endParaRPr lang="en-US" dirty="0" smtClean="0"/>
              </a:p>
              <a:p>
                <a:pPr marL="114300" indent="0">
                  <a:buNone/>
                </a:pPr>
                <a:r>
                  <a:rPr lang="en-US" dirty="0" err="1" smtClean="0"/>
                  <a:t>Gỉa</a:t>
                </a:r>
                <a:r>
                  <a:rPr lang="en-US" dirty="0" smtClean="0"/>
                  <a:t> </a:t>
                </a:r>
                <a:r>
                  <a:rPr lang="en-US" dirty="0" err="1" smtClean="0"/>
                  <a:t>sử</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y=1, ta </a:t>
                </a:r>
                <a:r>
                  <a:rPr lang="en-US" dirty="0" err="1" smtClean="0"/>
                  <a:t>có</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sigmoid </a:t>
                </a:r>
                <a:r>
                  <a:rPr lang="en-US" dirty="0" err="1" smtClean="0"/>
                  <a:t>nên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khoảng</a:t>
                </a:r>
                <a:r>
                  <a:rPr lang="en-US" dirty="0" smtClean="0"/>
                  <a:t> </a:t>
                </a:r>
                <a14:m>
                  <m:oMath xmlns:m="http://schemas.openxmlformats.org/officeDocument/2006/math">
                    <m:r>
                      <a:rPr lang="en-US" b="0" i="1" smtClean="0">
                        <a:latin typeface="Cambria Math" panose="02040503050406030204" pitchFamily="18" charset="0"/>
                      </a:rPr>
                      <m:t>[0,1]</m:t>
                    </m:r>
                  </m:oMath>
                </a14:m>
                <a:endParaRPr lang="en-US" dirty="0" smtClean="0"/>
              </a:p>
              <a:p>
                <a:pPr marL="114300" indent="0">
                  <a:buNone/>
                </a:pPr>
                <a:endParaRPr lang="en-US" dirty="0" smtClean="0"/>
              </a:p>
              <a:p>
                <a:pPr>
                  <a:buFont typeface="Wingdings" panose="05000000000000000000" pitchFamily="2" charset="2"/>
                  <a:buChar char="à"/>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tỉ</a:t>
                </a:r>
                <a:r>
                  <a:rPr lang="en-US" dirty="0" smtClean="0"/>
                  <a:t> </a:t>
                </a:r>
                <a:r>
                  <a:rPr lang="en-US" dirty="0" err="1" smtClean="0"/>
                  <a:t>lệ</a:t>
                </a:r>
                <a:r>
                  <a:rPr lang="en-US" dirty="0" smtClean="0"/>
                  <a:t> </a:t>
                </a:r>
                <a:r>
                  <a:rPr lang="en-US" dirty="0" err="1" smtClean="0"/>
                  <a:t>nghịch</a:t>
                </a:r>
                <a:r>
                  <a:rPr lang="en-US" dirty="0" smtClean="0"/>
                  <a:t> </a:t>
                </a:r>
                <a:r>
                  <a:rPr lang="en-US" dirty="0" err="1" smtClean="0"/>
                  <a:t>với</a:t>
                </a:r>
                <a:r>
                  <a:rPr lang="en-US" dirty="0" smtClean="0"/>
                  <a:t> L</a:t>
                </a:r>
              </a:p>
              <a:p>
                <a:pPr>
                  <a:buFont typeface="Wingdings" panose="05000000000000000000" pitchFamily="2" charset="2"/>
                  <a:buChar char="à"/>
                </a:pPr>
                <a:endParaRPr lang="en-US" dirty="0"/>
              </a:p>
              <a:p>
                <a:pPr marL="114300" indent="0">
                  <a:buNone/>
                </a:pP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nghĩa</a:t>
                </a:r>
                <a:r>
                  <a:rPr lang="en-US" dirty="0" smtClean="0"/>
                  <a:t> </a:t>
                </a:r>
                <a:r>
                  <a:rPr lang="en-US" dirty="0" err="1" smtClean="0"/>
                  <a:t>là</a:t>
                </a:r>
                <a:r>
                  <a:rPr lang="en-US" dirty="0" smtClean="0"/>
                  <a:t> L </a:t>
                </a:r>
                <a:r>
                  <a:rPr lang="en-US" dirty="0" err="1" smtClean="0"/>
                  <a:t>càng</a:t>
                </a:r>
                <a:r>
                  <a:rPr lang="en-US" dirty="0" smtClean="0"/>
                  <a:t> </a:t>
                </a:r>
                <a:r>
                  <a:rPr lang="en-US" dirty="0" err="1" smtClean="0"/>
                  <a:t>nhỏ</a:t>
                </a:r>
                <a:r>
                  <a:rPr lang="en-US" dirty="0" smtClean="0"/>
                  <a:t>, </a:t>
                </a:r>
                <a:r>
                  <a:rPr lang="en-US" dirty="0" err="1" smtClean="0"/>
                  <a:t>khiến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tiến</a:t>
                </a:r>
                <a:r>
                  <a:rPr lang="en-US" dirty="0" smtClean="0"/>
                  <a:t> </a:t>
                </a:r>
                <a:r>
                  <a:rPr lang="en-US" dirty="0" err="1" smtClean="0"/>
                  <a:t>gần</a:t>
                </a:r>
                <a:r>
                  <a:rPr lang="en-US" dirty="0" smtClean="0"/>
                  <a:t> </a:t>
                </a:r>
                <a:r>
                  <a:rPr lang="en-US" dirty="0" err="1" smtClean="0"/>
                  <a:t>tới</a:t>
                </a:r>
                <a:r>
                  <a:rPr lang="en-US" dirty="0" smtClean="0"/>
                  <a:t> 1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369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p:sp>
        <p:nvSpPr>
          <p:cNvPr id="3" name="Text Placeholder 2"/>
          <p:cNvSpPr>
            <a:spLocks noGrp="1"/>
          </p:cNvSpPr>
          <p:nvPr>
            <p:ph type="body" idx="1"/>
          </p:nvPr>
        </p:nvSpPr>
        <p:spPr>
          <a:xfrm>
            <a:off x="268365" y="990169"/>
            <a:ext cx="8131356" cy="3018305"/>
          </a:xfrm>
        </p:spPr>
        <p:txBody>
          <a:bodyPr/>
          <a:lstStyle/>
          <a:p>
            <a:pPr marL="114300" indent="0">
              <a:buNone/>
            </a:pPr>
            <a:r>
              <a:rPr lang="en-US" dirty="0" smtClean="0"/>
              <a:t>Không </a:t>
            </a:r>
            <a:r>
              <a:rPr lang="en-US" dirty="0" err="1" smtClean="0"/>
              <a:t>thể</a:t>
            </a:r>
            <a:r>
              <a:rPr lang="en-US" dirty="0" smtClean="0"/>
              <a:t> </a:t>
            </a:r>
            <a:r>
              <a:rPr lang="en-US" dirty="0" err="1" smtClean="0"/>
              <a:t>dùng</a:t>
            </a:r>
            <a:r>
              <a:rPr lang="en-US" dirty="0" smtClean="0"/>
              <a:t> </a:t>
            </a:r>
            <a:r>
              <a:rPr lang="en-US" dirty="0" err="1" smtClean="0"/>
              <a:t>hàm</a:t>
            </a:r>
            <a:r>
              <a:rPr lang="en-US" dirty="0" smtClean="0"/>
              <a:t> sigmoid </a:t>
            </a:r>
            <a:r>
              <a:rPr lang="en-US" dirty="0" smtClean="0">
                <a:sym typeface="Wingdings" panose="05000000000000000000" pitchFamily="2" charset="2"/>
              </a:rPr>
              <a:t> </a:t>
            </a:r>
            <a:r>
              <a:rPr lang="en-US" dirty="0" err="1" smtClean="0">
                <a:sym typeface="Wingdings" panose="05000000000000000000" pitchFamily="2" charset="2"/>
              </a:rPr>
              <a:t>Hàm</a:t>
            </a:r>
            <a:r>
              <a:rPr lang="en-US" dirty="0" smtClean="0">
                <a:sym typeface="Wingdings" panose="05000000000000000000" pitchFamily="2" charset="2"/>
              </a:rPr>
              <a:t> </a:t>
            </a:r>
            <a:r>
              <a:rPr lang="en-US" dirty="0" err="1" smtClean="0">
                <a:solidFill>
                  <a:srgbClr val="FF0000"/>
                </a:solidFill>
                <a:sym typeface="Wingdings" panose="05000000000000000000" pitchFamily="2" charset="2"/>
              </a:rPr>
              <a:t>softmax</a:t>
            </a:r>
            <a:endParaRPr lang="en-US" dirty="0" smtClean="0">
              <a:solidFill>
                <a:srgbClr val="FF0000"/>
              </a:solidFill>
            </a:endParaRPr>
          </a:p>
          <a:p>
            <a:pPr marL="114300" indent="0">
              <a:buNone/>
            </a:pPr>
            <a:endParaRPr lang="en-US" dirty="0"/>
          </a:p>
          <a:p>
            <a:pPr marL="114300" indent="0">
              <a:buNone/>
            </a:pP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vì</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2 </a:t>
            </a:r>
            <a:r>
              <a:rPr lang="en-US" dirty="0" err="1" smtClean="0"/>
              <a:t>lớp</a:t>
            </a:r>
            <a:r>
              <a:rPr lang="en-US" dirty="0" smtClean="0"/>
              <a:t>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Cross Entropy</a:t>
            </a:r>
            <a:endParaRPr lang="en-US" dirty="0" smtClean="0">
              <a:solidFill>
                <a:srgbClr val="FF0000"/>
              </a:solidFill>
            </a:endParaRPr>
          </a:p>
          <a:p>
            <a:pPr marL="114300" indent="0">
              <a:buNone/>
            </a:pPr>
            <a:endParaRPr lang="en-US" dirty="0"/>
          </a:p>
          <a:p>
            <a:pPr marL="114300" indent="0">
              <a:buNone/>
            </a:pPr>
            <a:r>
              <a:rPr lang="en-US" dirty="0" err="1" smtClean="0"/>
              <a:t>Đầu</a:t>
            </a:r>
            <a:r>
              <a:rPr lang="en-US" dirty="0" smtClean="0"/>
              <a:t> </a:t>
            </a:r>
            <a:r>
              <a:rPr lang="en-US" dirty="0" err="1" smtClean="0"/>
              <a:t>ra</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a:t>
            </a:r>
            <a:r>
              <a:rPr lang="en-US" dirty="0" err="1" smtClean="0"/>
              <a:t>bằng</a:t>
            </a:r>
            <a:r>
              <a:rPr lang="en-US" dirty="0" smtClean="0"/>
              <a:t> </a:t>
            </a:r>
            <a:r>
              <a:rPr lang="en-US" dirty="0" smtClean="0">
                <a:solidFill>
                  <a:srgbClr val="FF0000"/>
                </a:solidFill>
              </a:rPr>
              <a:t>one hot</a:t>
            </a:r>
          </a:p>
          <a:p>
            <a:endParaRPr lang="en-US" dirty="0" smtClean="0"/>
          </a:p>
        </p:txBody>
      </p:sp>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139095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softmax</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8365" y="990169"/>
                <a:ext cx="4824630" cy="3018305"/>
              </a:xfrm>
            </p:spPr>
            <p:txBody>
              <a:bodyPr>
                <a:normAutofit fontScale="92500" lnSpcReduction="20000"/>
              </a:bodyPr>
              <a:lstStyle/>
              <a:p>
                <a:pPr marL="114300" indent="0">
                  <a:buNone/>
                </a:pPr>
                <a:r>
                  <a:rPr lang="en-US" dirty="0" smtClean="0"/>
                  <a:t>Hàm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𝐶</m:t>
                    </m:r>
                  </m:oMath>
                </a14:m>
                <a:r>
                  <a:rPr lang="en-US" dirty="0" smtClean="0"/>
                  <a:t> </a:t>
                </a:r>
                <a:r>
                  <a:rPr lang="en-US" dirty="0" err="1" smtClean="0"/>
                  <a:t>là</a:t>
                </a:r>
                <a:r>
                  <a:rPr lang="en-US" dirty="0" smtClean="0"/>
                  <a:t> </a:t>
                </a:r>
                <a:r>
                  <a:rPr lang="en-US" dirty="0" err="1" smtClean="0"/>
                  <a:t>số</a:t>
                </a:r>
                <a:r>
                  <a:rPr lang="en-US" dirty="0" smtClean="0"/>
                  <a:t> </a:t>
                </a:r>
                <a:r>
                  <a:rPr lang="en-US" dirty="0" err="1" smtClean="0"/>
                  <a:t>lớp</a:t>
                </a:r>
                <a:endParaRPr lang="en-US" dirty="0" smtClean="0"/>
              </a:p>
              <a:p>
                <a:pPr marL="114300" indent="0">
                  <a:buNone/>
                </a:pPr>
                <a:endParaRPr lang="en-US" dirty="0" smtClean="0"/>
              </a:p>
              <a:p>
                <a:pPr marL="114300" indent="0">
                  <a:buNone/>
                </a:pPr>
                <a:r>
                  <a:rPr lang="en-US" dirty="0" err="1" smtClean="0"/>
                  <a:t>Hàm</a:t>
                </a:r>
                <a:r>
                  <a:rPr lang="en-US" dirty="0" smtClean="0"/>
                  <a:t> </a:t>
                </a:r>
                <a:r>
                  <a:rPr lang="en-US" dirty="0" err="1" smtClean="0"/>
                  <a:t>softmax</a:t>
                </a:r>
                <a:r>
                  <a:rPr lang="en-US" dirty="0" smtClean="0"/>
                  <a:t> </a:t>
                </a:r>
                <a:r>
                  <a:rPr lang="en-US" dirty="0" err="1" smtClean="0"/>
                  <a:t>thoả</a:t>
                </a:r>
                <a:r>
                  <a:rPr lang="en-US" dirty="0" smtClean="0"/>
                  <a:t> </a:t>
                </a:r>
                <a:r>
                  <a:rPr lang="en-US" dirty="0" err="1" smtClean="0"/>
                  <a:t>mãn</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a:t>
                </a:r>
              </a:p>
              <a:p>
                <a:r>
                  <a:rPr lang="en-US" dirty="0" err="1" smtClean="0"/>
                  <a:t>Đầu</a:t>
                </a:r>
                <a:r>
                  <a:rPr lang="en-US" dirty="0" smtClean="0"/>
                  <a:t> </a:t>
                </a:r>
                <a:r>
                  <a:rPr lang="en-US" dirty="0" err="1" smtClean="0"/>
                  <a:t>ra</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lớn</a:t>
                </a:r>
                <a:r>
                  <a:rPr lang="en-US" dirty="0" smtClean="0"/>
                  <a:t> </a:t>
                </a:r>
                <a:r>
                  <a:rPr lang="en-US" dirty="0" err="1" smtClean="0"/>
                  <a:t>thì</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smtClean="0"/>
                  <a:t> lớn</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smtClean="0"/>
              </a:p>
              <a:p>
                <a:pPr marL="114300" indent="0">
                  <a:buNone/>
                </a:pPr>
                <a:endParaRPr lang="en-US" dirty="0" smtClean="0"/>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b="-1330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735497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902031"/>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p>
          <a:p>
            <a:pPr marL="596900" lvl="1" indent="0">
              <a:buNone/>
            </a:pPr>
            <a:endParaRPr lang="en-US" dirty="0"/>
          </a:p>
        </p:txBody>
      </p:sp>
    </p:spTree>
    <p:extLst>
      <p:ext uri="{BB962C8B-B14F-4D97-AF65-F5344CB8AC3E}">
        <p14:creationId xmlns:p14="http://schemas.microsoft.com/office/powerpoint/2010/main" val="296314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r>
              <a:rPr lang="fr-FR" dirty="0" smtClean="0"/>
              <a:t> Cross </a:t>
            </a:r>
            <a:r>
              <a:rPr lang="fr-FR" dirty="0" err="1" smtClean="0"/>
              <a:t>Entropy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650" y="1225241"/>
                <a:ext cx="8520600" cy="3251065"/>
              </a:xfrm>
            </p:spPr>
            <p:txBody>
              <a:bodyPr>
                <a:normAutofit fontScale="85000" lnSpcReduction="10000"/>
              </a:bodyPr>
              <a:lstStyle/>
              <a:p>
                <a:r>
                  <a:rPr lang="en-US" dirty="0" smtClean="0"/>
                  <a:t>Hàm cross entropy </a:t>
                </a:r>
                <a:r>
                  <a:rPr lang="en-US" dirty="0" err="1" smtClean="0"/>
                  <a:t>có</a:t>
                </a:r>
                <a:r>
                  <a:rPr lang="en-US" dirty="0" smtClean="0"/>
                  <a:t> </a:t>
                </a:r>
                <a:r>
                  <a:rPr lang="en-US" dirty="0" err="1" smtClean="0"/>
                  <a:t>dạng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𝑗𝑖</m:t>
                                          </m:r>
                                        </m:sub>
                                      </m:sSub>
                                    </m:e>
                                  </m:d>
                                </m:e>
                              </m:func>
                            </m:e>
                          </m:nary>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r>
                                <m:rPr>
                                  <m:sty m:val="p"/>
                                </m:rPr>
                                <a:rPr lang="en-US">
                                  <a:latin typeface="Cambria Math" panose="02040503050406030204" pitchFamily="18" charset="0"/>
                                </a:rPr>
                                <m:t>log</m:t>
                              </m:r>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den>
                              </m:f>
                              <m:r>
                                <a:rPr lang="en-US" i="1">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oMath>
                </a14:m>
                <a:r>
                  <a:rPr lang="en-US" dirty="0" smtClean="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𝑗𝑖</m:t>
                        </m:r>
                      </m:sub>
                    </m:sSub>
                  </m:oMath>
                </a14:m>
                <a:r>
                  <a:rPr lang="en-US" dirty="0" smtClean="0"/>
                  <a:t> </a:t>
                </a:r>
                <a:r>
                  <a:rPr lang="en-US" dirty="0" err="1" smtClean="0"/>
                  <a:t>lần</a:t>
                </a:r>
                <a:r>
                  <a:rPr lang="en-US" dirty="0" smtClean="0"/>
                  <a:t> </a:t>
                </a:r>
                <a:r>
                  <a:rPr lang="en-US" dirty="0" err="1" smtClean="0"/>
                  <a:t>lượt</a:t>
                </a:r>
                <a:r>
                  <a:rPr lang="en-US" dirty="0" smtClean="0"/>
                  <a:t> là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one hot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tại</a:t>
                </a:r>
                <a:r>
                  <a:rPr lang="en-US" dirty="0" smtClean="0"/>
                  <a:t> </a:t>
                </a:r>
                <a:r>
                  <a:rPr lang="en-US" dirty="0" err="1" smtClean="0"/>
                  <a:t>mẫu</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oMath>
                </a14:m>
                <a:r>
                  <a:rPr lang="en-US" dirty="0" smtClean="0"/>
                  <a:t> </a:t>
                </a:r>
                <a:r>
                  <a:rPr lang="en-US" dirty="0" err="1" smtClean="0"/>
                  <a:t>của</a:t>
                </a:r>
                <a:r>
                  <a:rPr lang="en-US" dirty="0" smtClean="0"/>
                  <a:t> </a:t>
                </a:r>
                <a:r>
                  <a:rPr lang="en-US" dirty="0" err="1" smtClean="0"/>
                  <a:t>lớp</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𝑗</m:t>
                        </m:r>
                      </m:e>
                      <m:sub/>
                    </m:sSub>
                  </m:oMath>
                </a14:m>
                <a:endParaRPr lang="en-US" dirty="0" smtClean="0"/>
              </a:p>
              <a:p>
                <a:pPr marL="114300" indent="0">
                  <a:buNone/>
                </a:pPr>
                <a:endParaRPr lang="en-US" dirty="0"/>
              </a:p>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smtClean="0"/>
              </a:p>
              <a:p>
                <a:endParaRPr lang="en-US" dirty="0" smtClean="0"/>
              </a:p>
              <a:p>
                <a:r>
                  <a:rPr lang="en-US" dirty="0" smtClean="0"/>
                  <a:t>Logistic </a:t>
                </a:r>
                <a:r>
                  <a:rPr lang="en-US" dirty="0"/>
                  <a:t>regression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softmax</a:t>
                </a:r>
                <a:r>
                  <a:rPr lang="en-US" dirty="0"/>
                  <a:t> regression </a:t>
                </a:r>
                <a:r>
                  <a:rPr lang="en-US" dirty="0" err="1"/>
                  <a:t>khi</a:t>
                </a:r>
                <a:r>
                  <a:rPr lang="en-US" dirty="0"/>
                  <a:t> </a:t>
                </a:r>
                <a:r>
                  <a:rPr lang="en-US" dirty="0" err="1"/>
                  <a:t>số</a:t>
                </a:r>
                <a:r>
                  <a:rPr lang="en-US" dirty="0"/>
                  <a:t> class </a:t>
                </a:r>
                <a:r>
                  <a:rPr lang="en-US" dirty="0" err="1"/>
                  <a:t>là</a:t>
                </a:r>
                <a:r>
                  <a:rPr lang="en-US" dirty="0"/>
                  <a:t> 2</a:t>
                </a:r>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650" y="1225241"/>
                <a:ext cx="8520600" cy="32510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32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logistic regression </a:t>
            </a:r>
            <a:r>
              <a:rPr lang="en-US" dirty="0" err="1" smtClean="0"/>
              <a:t>bằng</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4201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20109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Text Placeholder 2"/>
          <p:cNvSpPr>
            <a:spLocks noGrp="1"/>
          </p:cNvSpPr>
          <p:nvPr>
            <p:ph type="body" idx="1"/>
          </p:nvPr>
        </p:nvSpPr>
        <p:spPr/>
        <p:txBody>
          <a:bodyPr/>
          <a:lstStyle/>
          <a:p>
            <a:r>
              <a:rPr lang="en-US" dirty="0" err="1" smtClean="0"/>
              <a:t>Huấn</a:t>
            </a:r>
            <a:r>
              <a:rPr lang="en-US" dirty="0" smtClean="0"/>
              <a:t> </a:t>
            </a:r>
            <a:r>
              <a:rPr lang="en-US" dirty="0" err="1" smtClean="0"/>
              <a:t>luyện</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deep learning </a:t>
            </a:r>
            <a:r>
              <a:rPr lang="en-US" dirty="0" err="1" smtClean="0"/>
              <a:t>nghĩa</a:t>
            </a:r>
            <a:r>
              <a:rPr lang="en-US" dirty="0" smtClean="0"/>
              <a:t> </a:t>
            </a:r>
            <a:r>
              <a:rPr lang="en-US" dirty="0" err="1" smtClean="0"/>
              <a:t>là</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endParaRPr lang="en-US" dirty="0"/>
          </a:p>
          <a:p>
            <a:r>
              <a:rPr lang="en-US" dirty="0" err="1" smtClean="0"/>
              <a:t>Vai</a:t>
            </a:r>
            <a:r>
              <a:rPr lang="en-US" dirty="0" smtClean="0"/>
              <a:t> </a:t>
            </a:r>
            <a:r>
              <a:rPr lang="en-US" dirty="0" err="1" smtClean="0"/>
              <a:t>trò</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cho</a:t>
            </a:r>
            <a:r>
              <a:rPr lang="en-US" dirty="0" smtClean="0"/>
              <a:t> </a:t>
            </a:r>
            <a:r>
              <a:rPr lang="en-US" dirty="0" err="1" smtClean="0"/>
              <a:t>thấy</a:t>
            </a:r>
            <a:r>
              <a:rPr lang="en-US" dirty="0" smtClean="0"/>
              <a:t> </a:t>
            </a:r>
            <a:r>
              <a:rPr lang="en-US" dirty="0" err="1" smtClean="0"/>
              <a:t>dấu</a:t>
            </a:r>
            <a:r>
              <a:rPr lang="en-US" dirty="0" smtClean="0"/>
              <a:t> </a:t>
            </a:r>
            <a:r>
              <a:rPr lang="en-US" dirty="0" err="1" smtClean="0"/>
              <a:t>hiệu</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tốt</a:t>
            </a:r>
            <a:r>
              <a:rPr lang="en-US" dirty="0" smtClean="0"/>
              <a:t> </a:t>
            </a:r>
            <a:r>
              <a:rPr lang="en-US" dirty="0" err="1" smtClean="0"/>
              <a:t>hơn</a:t>
            </a:r>
            <a:r>
              <a:rPr lang="en-US" dirty="0" smtClean="0"/>
              <a:t> (</a:t>
            </a:r>
            <a:r>
              <a:rPr lang="en-US" dirty="0" err="1" smtClean="0"/>
              <a:t>hoặc</a:t>
            </a:r>
            <a:r>
              <a:rPr lang="en-US" dirty="0" smtClean="0"/>
              <a:t> </a:t>
            </a:r>
            <a:r>
              <a:rPr lang="en-US" dirty="0" err="1" smtClean="0"/>
              <a:t>không</a:t>
            </a:r>
            <a:r>
              <a:rPr lang="en-US" dirty="0" smtClean="0"/>
              <a:t>).</a:t>
            </a:r>
          </a:p>
          <a:p>
            <a:endParaRPr lang="en-US" dirty="0"/>
          </a:p>
          <a:p>
            <a:endParaRPr lang="en-US" dirty="0" smtClean="0"/>
          </a:p>
          <a:p>
            <a:pPr lvl="1"/>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7093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r>
              <a:rPr lang="en-US" dirty="0" smtClean="0"/>
              <a:t>Mean Square Error (MSE)</a:t>
            </a:r>
          </a:p>
          <a:p>
            <a:r>
              <a:rPr lang="en-US" dirty="0" smtClean="0"/>
              <a:t>Mean Absolute Error (MAE)</a:t>
            </a:r>
            <a:endParaRPr lang="en-US" dirty="0"/>
          </a:p>
          <a:p>
            <a:r>
              <a:rPr lang="en-US" dirty="0" smtClean="0"/>
              <a:t>Binary Cross Entropy loss (logarithmic loss)</a:t>
            </a:r>
            <a:endParaRPr lang="en-US" dirty="0"/>
          </a:p>
          <a:p>
            <a:r>
              <a:rPr lang="en-US" dirty="0" smtClean="0"/>
              <a:t>Categorical Cross Entropy </a:t>
            </a:r>
          </a:p>
          <a:p>
            <a:r>
              <a:rPr lang="en-US" dirty="0" smtClean="0"/>
              <a:t>Weighted Cross Entropy </a:t>
            </a:r>
          </a:p>
          <a:p>
            <a:r>
              <a:rPr lang="en-US" dirty="0" err="1"/>
              <a:t>Kullback-Leibler</a:t>
            </a:r>
            <a:r>
              <a:rPr lang="en-US" dirty="0"/>
              <a:t> Divergence (KL Divergence</a:t>
            </a:r>
            <a:r>
              <a:rPr lang="en-US" dirty="0" smtClean="0"/>
              <a:t>)</a:t>
            </a:r>
          </a:p>
          <a:p>
            <a:r>
              <a:rPr lang="en-US" dirty="0" smtClean="0"/>
              <a:t>Hinge Loss</a:t>
            </a:r>
          </a:p>
          <a:p>
            <a:r>
              <a:rPr lang="en-US" dirty="0" smtClean="0"/>
              <a:t>Dice Loss</a:t>
            </a:r>
          </a:p>
          <a:p>
            <a:r>
              <a:rPr lang="en-US" dirty="0" err="1" smtClean="0"/>
              <a:t>Jaccard</a:t>
            </a:r>
            <a:r>
              <a:rPr lang="en-US" dirty="0" smtClean="0"/>
              <a:t> Loss</a:t>
            </a:r>
          </a:p>
          <a:p>
            <a:r>
              <a:rPr lang="en-US" dirty="0" smtClean="0"/>
              <a:t>Focal loss</a:t>
            </a:r>
          </a:p>
          <a:p>
            <a:endParaRPr lang="en-US"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834780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MSE loss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a:picLocks noChangeAspect="1"/>
          </p:cNvPicPr>
          <p:nvPr/>
        </p:nvPicPr>
        <p:blipFill>
          <a:blip r:embed="rId2"/>
          <a:stretch>
            <a:fillRect/>
          </a:stretch>
        </p:blipFill>
        <p:spPr>
          <a:xfrm>
            <a:off x="1345061" y="1423312"/>
            <a:ext cx="7020778" cy="2487548"/>
          </a:xfrm>
          <a:prstGeom prst="rect">
            <a:avLst/>
          </a:prstGeom>
        </p:spPr>
      </p:pic>
    </p:spTree>
    <p:extLst>
      <p:ext uri="{BB962C8B-B14F-4D97-AF65-F5344CB8AC3E}">
        <p14:creationId xmlns:p14="http://schemas.microsoft.com/office/powerpoint/2010/main" val="2168766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Binary 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2"/>
          <a:stretch>
            <a:fillRect/>
          </a:stretch>
        </p:blipFill>
        <p:spPr>
          <a:xfrm>
            <a:off x="1263926" y="1404040"/>
            <a:ext cx="6614491" cy="2318163"/>
          </a:xfrm>
          <a:prstGeom prst="rect">
            <a:avLst/>
          </a:prstGeom>
        </p:spPr>
      </p:pic>
    </p:spTree>
    <p:extLst>
      <p:ext uri="{BB962C8B-B14F-4D97-AF65-F5344CB8AC3E}">
        <p14:creationId xmlns:p14="http://schemas.microsoft.com/office/powerpoint/2010/main" val="1405870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 Entropy loss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2"/>
          <a:stretch>
            <a:fillRect/>
          </a:stretch>
        </p:blipFill>
        <p:spPr>
          <a:xfrm>
            <a:off x="1424182" y="1216922"/>
            <a:ext cx="6862535" cy="2381043"/>
          </a:xfrm>
          <a:prstGeom prst="rect">
            <a:avLst/>
          </a:prstGeom>
        </p:spPr>
      </p:pic>
    </p:spTree>
    <p:extLst>
      <p:ext uri="{BB962C8B-B14F-4D97-AF65-F5344CB8AC3E}">
        <p14:creationId xmlns:p14="http://schemas.microsoft.com/office/powerpoint/2010/main" val="285912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03219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spcAft>
                <a:spcPts val="1200"/>
              </a:spcAft>
            </a:pPr>
            <a:r>
              <a:rPr lang="en-US" dirty="0" err="1"/>
              <a:t>Nhắc</a:t>
            </a:r>
            <a:r>
              <a:rPr lang="en-US" dirty="0"/>
              <a:t> </a:t>
            </a:r>
            <a:r>
              <a:rPr lang="en-US" dirty="0" err="1"/>
              <a:t>lại</a:t>
            </a:r>
            <a:r>
              <a:rPr lang="en-US" dirty="0"/>
              <a:t> gradient descent</a:t>
            </a:r>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Picture 1"/>
          <p:cNvPicPr>
            <a:picLocks noChangeAspect="1"/>
          </p:cNvPicPr>
          <p:nvPr/>
        </p:nvPicPr>
        <p:blipFill>
          <a:blip r:embed="rId3"/>
          <a:stretch>
            <a:fillRect/>
          </a:stretch>
        </p:blipFill>
        <p:spPr>
          <a:xfrm>
            <a:off x="878650" y="1244031"/>
            <a:ext cx="7089935" cy="3400425"/>
          </a:xfrm>
          <a:prstGeom prst="rect">
            <a:avLst/>
          </a:prstGeom>
        </p:spPr>
      </p:pic>
    </p:spTree>
    <p:extLst>
      <p:ext uri="{BB962C8B-B14F-4D97-AF65-F5344CB8AC3E}">
        <p14:creationId xmlns:p14="http://schemas.microsoft.com/office/powerpoint/2010/main" val="9286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Tối</a:t>
            </a:r>
            <a:r>
              <a:rPr lang="fr-FR" dirty="0"/>
              <a:t> </a:t>
            </a:r>
            <a:r>
              <a:rPr lang="fr-FR" dirty="0" err="1"/>
              <a:t>ưu</a:t>
            </a:r>
            <a:r>
              <a:rPr lang="fr-FR" dirty="0"/>
              <a:t> </a:t>
            </a:r>
            <a:r>
              <a:rPr lang="fr-FR" dirty="0" err="1"/>
              <a:t>hoá</a:t>
            </a:r>
            <a:endParaRPr dirty="0"/>
          </a:p>
        </p:txBody>
      </p:sp>
      <p:sp>
        <p:nvSpPr>
          <p:cNvPr id="88" name="Google Shape;88;p19"/>
          <p:cNvSpPr txBox="1">
            <a:spLocks noGrp="1"/>
          </p:cNvSpPr>
          <p:nvPr>
            <p:ph type="body" idx="1"/>
          </p:nvPr>
        </p:nvSpPr>
        <p:spPr>
          <a:xfrm>
            <a:off x="311700" y="971722"/>
            <a:ext cx="8520600" cy="3416400"/>
          </a:xfrm>
          <a:prstGeom prst="rect">
            <a:avLst/>
          </a:prstGeom>
        </p:spPr>
        <p:txBody>
          <a:bodyPr spcFirstLastPara="1" wrap="square" lIns="91425" tIns="91425" rIns="91425" bIns="91425" anchor="t" anchorCtr="0">
            <a:normAutofit fontScale="77500" lnSpcReduction="20000"/>
          </a:bodyPr>
          <a:lstStyle/>
          <a:p>
            <a:r>
              <a:rPr lang="en-US" dirty="0" err="1" smtClean="0"/>
              <a:t>Những</a:t>
            </a:r>
            <a:r>
              <a:rPr lang="en-US" dirty="0" smtClean="0"/>
              <a:t> </a:t>
            </a:r>
            <a:r>
              <a:rPr lang="en-US" dirty="0" err="1"/>
              <a:t>thuật</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trong</a:t>
            </a:r>
            <a:r>
              <a:rPr lang="en-US" dirty="0"/>
              <a:t> deep learning dung </a:t>
            </a:r>
            <a:r>
              <a:rPr lang="en-US" dirty="0" err="1"/>
              <a:t>đề</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từ</a:t>
            </a:r>
            <a:r>
              <a:rPr lang="en-US" dirty="0"/>
              <a:t> </a:t>
            </a:r>
            <a:r>
              <a:rPr lang="en-US" dirty="0" err="1"/>
              <a:t>đó</a:t>
            </a:r>
            <a:r>
              <a:rPr lang="en-US" dirty="0"/>
              <a:t> </a:t>
            </a:r>
            <a:r>
              <a:rPr lang="en-US" dirty="0" err="1"/>
              <a:t>tạo</a:t>
            </a:r>
            <a:r>
              <a:rPr lang="en-US" dirty="0"/>
              <a:t> </a:t>
            </a:r>
            <a:r>
              <a:rPr lang="en-US" dirty="0" err="1"/>
              <a:t>ra</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a:t>
            </a:r>
            <a:r>
              <a:rPr lang="en-US" dirty="0" err="1"/>
              <a:t>đầu</a:t>
            </a:r>
            <a:r>
              <a:rPr lang="en-US" dirty="0"/>
              <a:t> </a:t>
            </a:r>
            <a:r>
              <a:rPr lang="en-US" dirty="0" err="1"/>
              <a:t>ra</a:t>
            </a:r>
            <a:r>
              <a:rPr lang="en-US" dirty="0"/>
              <a:t> </a:t>
            </a:r>
            <a:r>
              <a:rPr lang="en-US" dirty="0" err="1"/>
              <a:t>sát</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thật</a:t>
            </a:r>
            <a:r>
              <a:rPr lang="en-US" dirty="0"/>
              <a:t>.</a:t>
            </a:r>
          </a:p>
          <a:p>
            <a:pPr marL="114300" indent="0">
              <a:buNone/>
            </a:pPr>
            <a:endParaRPr lang="en-US" dirty="0"/>
          </a:p>
          <a:p>
            <a:pPr marL="114300" indent="0">
              <a:buNone/>
            </a:pPr>
            <a:r>
              <a:rPr lang="en-US" dirty="0" err="1"/>
              <a:t>Cần</a:t>
            </a:r>
            <a:r>
              <a:rPr lang="en-US" dirty="0"/>
              <a:t> </a:t>
            </a:r>
            <a:r>
              <a:rPr lang="en-US" dirty="0" err="1"/>
              <a:t>chú</a:t>
            </a:r>
            <a:r>
              <a:rPr lang="en-US" dirty="0"/>
              <a:t> ý </a:t>
            </a:r>
            <a:r>
              <a:rPr lang="en-US" dirty="0" err="1"/>
              <a:t>là</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tập</a:t>
            </a:r>
            <a:r>
              <a:rPr lang="en-US" dirty="0"/>
              <a:t> </a:t>
            </a:r>
            <a:r>
              <a:rPr lang="en-US" dirty="0" err="1"/>
              <a:t>huấn</a:t>
            </a:r>
            <a:r>
              <a:rPr lang="en-US" dirty="0"/>
              <a:t> </a:t>
            </a:r>
            <a:r>
              <a:rPr lang="en-US" dirty="0" err="1"/>
              <a:t>luyện</a:t>
            </a:r>
            <a:r>
              <a:rPr lang="en-US" dirty="0"/>
              <a:t> (training set). </a:t>
            </a:r>
            <a:r>
              <a:rPr lang="en-US" dirty="0" err="1"/>
              <a:t>Trong</a:t>
            </a:r>
            <a:r>
              <a:rPr lang="en-US" dirty="0"/>
              <a:t> </a:t>
            </a:r>
            <a:r>
              <a:rPr lang="en-US" dirty="0" err="1"/>
              <a:t>khi</a:t>
            </a:r>
            <a:r>
              <a:rPr lang="en-US" dirty="0"/>
              <a:t> </a:t>
            </a:r>
            <a:r>
              <a:rPr lang="en-US" dirty="0" err="1"/>
              <a:t>đó</a:t>
            </a:r>
            <a:r>
              <a:rPr lang="en-US" dirty="0"/>
              <a:t> </a:t>
            </a:r>
            <a:r>
              <a:rPr lang="en-US" dirty="0" err="1"/>
              <a:t>cái</a:t>
            </a:r>
            <a:r>
              <a:rPr lang="en-US" dirty="0"/>
              <a:t> </a:t>
            </a:r>
            <a:r>
              <a:rPr lang="en-US" dirty="0" err="1"/>
              <a:t>chúng</a:t>
            </a:r>
            <a:r>
              <a:rPr lang="en-US" dirty="0"/>
              <a:t> ta </a:t>
            </a:r>
            <a:r>
              <a:rPr lang="en-US" dirty="0" err="1"/>
              <a:t>cần</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nên</a:t>
            </a:r>
            <a:r>
              <a:rPr lang="en-US" dirty="0"/>
              <a:t> </a:t>
            </a:r>
            <a:r>
              <a:rPr lang="en-US" dirty="0" err="1"/>
              <a:t>cần</a:t>
            </a:r>
            <a:r>
              <a:rPr lang="en-US" dirty="0"/>
              <a:t> </a:t>
            </a:r>
            <a:r>
              <a:rPr lang="en-US" dirty="0" err="1"/>
              <a:t>chú</a:t>
            </a:r>
            <a:r>
              <a:rPr lang="en-US" dirty="0"/>
              <a:t> ý </a:t>
            </a:r>
            <a:r>
              <a:rPr lang="en-US" dirty="0" err="1"/>
              <a:t>vấn</a:t>
            </a:r>
            <a:r>
              <a:rPr lang="en-US" dirty="0"/>
              <a:t> </a:t>
            </a:r>
            <a:r>
              <a:rPr lang="en-US" dirty="0" err="1"/>
              <a:t>đề</a:t>
            </a:r>
            <a:r>
              <a:rPr lang="en-US" dirty="0"/>
              <a:t> overfitting.</a:t>
            </a:r>
          </a:p>
          <a:p>
            <a:pPr marL="114300" indent="0">
              <a:buNone/>
            </a:pPr>
            <a:endParaRPr lang="en-US" dirty="0"/>
          </a:p>
          <a:p>
            <a:pPr marL="114300" indent="0">
              <a:buNone/>
            </a:pPr>
            <a:r>
              <a:rPr lang="en-US" dirty="0" err="1"/>
              <a:t>Trong</a:t>
            </a:r>
            <a:r>
              <a:rPr lang="en-US" dirty="0"/>
              <a:t> </a:t>
            </a:r>
            <a:r>
              <a:rPr lang="en-US" dirty="0" err="1"/>
              <a:t>phần</a:t>
            </a:r>
            <a:r>
              <a:rPr lang="en-US" dirty="0"/>
              <a:t> </a:t>
            </a:r>
            <a:r>
              <a:rPr lang="en-US" dirty="0" err="1"/>
              <a:t>này</a:t>
            </a:r>
            <a:r>
              <a:rPr lang="en-US" dirty="0"/>
              <a:t> ta </a:t>
            </a:r>
            <a:r>
              <a:rPr lang="en-US" dirty="0" err="1"/>
              <a:t>sẽ</a:t>
            </a:r>
            <a:r>
              <a:rPr lang="en-US" dirty="0"/>
              <a:t> </a:t>
            </a:r>
            <a:r>
              <a:rPr lang="en-US" dirty="0" err="1"/>
              <a:t>đào</a:t>
            </a:r>
            <a:r>
              <a:rPr lang="en-US" dirty="0"/>
              <a:t> </a:t>
            </a:r>
            <a:r>
              <a:rPr lang="en-US" dirty="0" err="1"/>
              <a:t>sâu</a:t>
            </a:r>
            <a:r>
              <a:rPr lang="en-US" dirty="0"/>
              <a:t> </a:t>
            </a:r>
            <a:r>
              <a:rPr lang="en-US" dirty="0" err="1"/>
              <a:t>hơn</a:t>
            </a:r>
            <a:r>
              <a:rPr lang="en-US" dirty="0"/>
              <a:t> </a:t>
            </a:r>
            <a:r>
              <a:rPr lang="en-US" dirty="0" err="1"/>
              <a:t>về</a:t>
            </a:r>
            <a:r>
              <a:rPr lang="en-US" dirty="0"/>
              <a:t> </a:t>
            </a:r>
            <a:r>
              <a:rPr lang="en-US" dirty="0" err="1"/>
              <a:t>những</a:t>
            </a:r>
            <a:r>
              <a:rPr lang="en-US" dirty="0"/>
              <a:t> </a:t>
            </a:r>
            <a:r>
              <a:rPr lang="en-US" dirty="0" err="1"/>
              <a:t>khái</a:t>
            </a:r>
            <a:r>
              <a:rPr lang="en-US" dirty="0"/>
              <a:t> </a:t>
            </a:r>
            <a:r>
              <a:rPr lang="en-US" dirty="0" err="1"/>
              <a:t>niệm</a:t>
            </a:r>
            <a:r>
              <a:rPr lang="en-US" dirty="0"/>
              <a:t>:</a:t>
            </a:r>
          </a:p>
          <a:p>
            <a:pPr lvl="1"/>
            <a:r>
              <a:rPr lang="en-US" dirty="0" err="1"/>
              <a:t>Điểm</a:t>
            </a:r>
            <a:r>
              <a:rPr lang="en-US" dirty="0"/>
              <a:t> </a:t>
            </a:r>
            <a:r>
              <a:rPr lang="en-US" dirty="0" err="1"/>
              <a:t>cực</a:t>
            </a:r>
            <a:r>
              <a:rPr lang="en-US" dirty="0"/>
              <a:t> </a:t>
            </a:r>
            <a:r>
              <a:rPr lang="en-US" dirty="0" err="1"/>
              <a:t>tiểu</a:t>
            </a:r>
            <a:r>
              <a:rPr lang="en-US" dirty="0"/>
              <a:t> (local minima</a:t>
            </a:r>
            <a:r>
              <a:rPr lang="en-US" dirty="0" smtClean="0"/>
              <a:t>) </a:t>
            </a:r>
          </a:p>
          <a:p>
            <a:pPr lvl="1"/>
            <a:r>
              <a:rPr lang="en-US" dirty="0" err="1" smtClean="0"/>
              <a:t>Hàm</a:t>
            </a:r>
            <a:r>
              <a:rPr lang="en-US" dirty="0" smtClean="0"/>
              <a:t> </a:t>
            </a:r>
            <a:r>
              <a:rPr lang="en-US" dirty="0" err="1"/>
              <a:t>lồi</a:t>
            </a:r>
            <a:r>
              <a:rPr lang="en-US" dirty="0"/>
              <a:t> (convex)</a:t>
            </a:r>
          </a:p>
          <a:p>
            <a:pPr lvl="1"/>
            <a:r>
              <a:rPr lang="fr-FR" dirty="0" err="1"/>
              <a:t>Stochastic</a:t>
            </a:r>
            <a:r>
              <a:rPr lang="fr-FR" dirty="0"/>
              <a:t> Gradient </a:t>
            </a:r>
            <a:r>
              <a:rPr lang="fr-FR" dirty="0" err="1"/>
              <a:t>Descent</a:t>
            </a:r>
            <a:r>
              <a:rPr lang="fr-FR" dirty="0"/>
              <a:t> (SGD)</a:t>
            </a:r>
          </a:p>
          <a:p>
            <a:pPr lvl="1"/>
            <a:r>
              <a:rPr lang="en-US" dirty="0"/>
              <a:t>Mini-batch SGD</a:t>
            </a:r>
          </a:p>
          <a:p>
            <a:pPr lvl="1"/>
            <a:r>
              <a:rPr lang="en-US" dirty="0" err="1"/>
              <a:t>Quán</a:t>
            </a:r>
            <a:r>
              <a:rPr lang="en-US" dirty="0"/>
              <a:t> </a:t>
            </a:r>
            <a:r>
              <a:rPr lang="en-US" dirty="0" err="1"/>
              <a:t>tính</a:t>
            </a:r>
            <a:r>
              <a:rPr lang="en-US" dirty="0"/>
              <a:t> (momentum)</a:t>
            </a:r>
          </a:p>
          <a:p>
            <a:pPr lvl="1"/>
            <a:r>
              <a:rPr lang="en-US" dirty="0" err="1"/>
              <a:t>Thuật</a:t>
            </a:r>
            <a:r>
              <a:rPr lang="en-US" dirty="0"/>
              <a:t> </a:t>
            </a:r>
            <a:r>
              <a:rPr lang="en-US" dirty="0" err="1"/>
              <a:t>toán</a:t>
            </a:r>
            <a:r>
              <a:rPr lang="en-US" dirty="0"/>
              <a:t> </a:t>
            </a:r>
            <a:r>
              <a:rPr lang="en-US" dirty="0" err="1"/>
              <a:t>adam</a:t>
            </a:r>
            <a:r>
              <a:rPr lang="en-US" dirty="0"/>
              <a:t> </a:t>
            </a:r>
          </a:p>
          <a:p>
            <a:pPr lvl="1"/>
            <a:r>
              <a:rPr lang="en-US" dirty="0" err="1"/>
              <a:t>Khởi</a:t>
            </a:r>
            <a:r>
              <a:rPr lang="en-US" dirty="0"/>
              <a:t> </a:t>
            </a:r>
            <a:r>
              <a:rPr lang="en-US" dirty="0" err="1"/>
              <a:t>động</a:t>
            </a:r>
            <a:r>
              <a:rPr lang="en-US" dirty="0"/>
              <a:t> (warm up)</a:t>
            </a:r>
          </a:p>
          <a:p>
            <a:pPr lvl="1"/>
            <a:r>
              <a:rPr lang="en-US" dirty="0" err="1"/>
              <a:t>Thay</a:t>
            </a:r>
            <a:r>
              <a:rPr lang="en-US" dirty="0"/>
              <a:t> </a:t>
            </a:r>
            <a:r>
              <a:rPr lang="en-US" dirty="0" err="1"/>
              <a:t>đổi</a:t>
            </a:r>
            <a:r>
              <a:rPr lang="en-US" dirty="0"/>
              <a:t> </a:t>
            </a:r>
            <a:r>
              <a:rPr lang="en-US" dirty="0" err="1"/>
              <a:t>tốc</a:t>
            </a:r>
            <a:r>
              <a:rPr lang="en-US" dirty="0"/>
              <a:t> </a:t>
            </a:r>
            <a:r>
              <a:rPr lang="en-US" dirty="0" err="1"/>
              <a:t>độ</a:t>
            </a:r>
            <a:r>
              <a:rPr lang="en-US" dirty="0"/>
              <a:t> </a:t>
            </a:r>
            <a:r>
              <a:rPr lang="en-US" dirty="0" err="1"/>
              <a:t>học</a:t>
            </a:r>
            <a:r>
              <a:rPr lang="en-US" dirty="0"/>
              <a:t> (learning rate)</a:t>
            </a:r>
            <a:endParaRPr lang="fr-FR" dirty="0"/>
          </a:p>
          <a:p>
            <a:pPr lvl="1"/>
            <a:endParaRPr lang="en-US" dirty="0"/>
          </a:p>
          <a:p>
            <a:pPr lvl="1"/>
            <a:endParaRPr lang="en-US" dirty="0"/>
          </a:p>
          <a:p>
            <a:pPr lvl="1"/>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935932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smtClean="0"/>
              <a:t>Điểm</a:t>
            </a:r>
            <a:r>
              <a:rPr lang="fr-FR" dirty="0" smtClean="0"/>
              <a:t> </a:t>
            </a:r>
            <a:r>
              <a:rPr lang="fr-FR" dirty="0" err="1" smtClean="0"/>
              <a:t>cực</a:t>
            </a:r>
            <a:r>
              <a:rPr lang="fr-FR" dirty="0" smtClean="0"/>
              <a:t> </a:t>
            </a:r>
            <a:r>
              <a:rPr lang="fr-FR" dirty="0" err="1" smtClean="0"/>
              <a:t>tiểu</a:t>
            </a:r>
            <a:r>
              <a:rPr lang="fr-FR" dirty="0"/>
              <a:t> (Local minima)</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smtClean="0"/>
              <a:t>Định</a:t>
            </a:r>
            <a:r>
              <a:rPr lang="en-US" dirty="0" smtClean="0"/>
              <a:t> </a:t>
            </a:r>
            <a:r>
              <a:rPr lang="en-US" dirty="0" err="1" smtClean="0"/>
              <a:t>nghĩa</a:t>
            </a:r>
            <a:r>
              <a:rPr lang="en-US" dirty="0" smtClean="0"/>
              <a:t>:</a:t>
            </a:r>
          </a:p>
          <a:p>
            <a:pPr marL="114300" indent="0">
              <a:buNone/>
            </a:pP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là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để</a:t>
            </a:r>
            <a:r>
              <a:rPr lang="en-US" dirty="0" smtClean="0"/>
              <a:t> </a:t>
            </a:r>
            <a:r>
              <a:rPr lang="en-US" dirty="0" err="1" smtClean="0"/>
              <a:t>hàm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thấp</a:t>
            </a:r>
            <a:r>
              <a:rPr lang="en-US" dirty="0" smtClean="0"/>
              <a:t> </a:t>
            </a:r>
            <a:r>
              <a:rPr lang="en-US" dirty="0" err="1" smtClean="0"/>
              <a:t>nhất</a:t>
            </a:r>
            <a:endParaRPr lang="en-US" dirty="0" smtClean="0"/>
          </a:p>
          <a:p>
            <a:pPr marL="114300" indent="0">
              <a:buNone/>
            </a:pPr>
            <a:endParaRPr lang="en-US" dirty="0" smtClean="0"/>
          </a:p>
          <a:p>
            <a:r>
              <a:rPr lang="en-US" dirty="0" err="1" smtClean="0"/>
              <a:t>Có</a:t>
            </a:r>
            <a:r>
              <a:rPr lang="en-US" dirty="0" smtClean="0"/>
              <a:t> 2 </a:t>
            </a:r>
            <a:r>
              <a:rPr lang="en-US" dirty="0" err="1" smtClean="0"/>
              <a:t>loại</a:t>
            </a:r>
            <a:r>
              <a:rPr lang="en-US" dirty="0" smtClean="0"/>
              <a:t> </a:t>
            </a:r>
            <a:r>
              <a:rPr lang="en-US" dirty="0" err="1" smtClean="0"/>
              <a:t>cực</a:t>
            </a:r>
            <a:r>
              <a:rPr lang="en-US" dirty="0" smtClean="0"/>
              <a:t> </a:t>
            </a:r>
            <a:r>
              <a:rPr lang="en-US" dirty="0" err="1" smtClean="0"/>
              <a:t>tiểu</a:t>
            </a:r>
            <a:r>
              <a:rPr lang="en-US" dirty="0" smtClean="0"/>
              <a:t>:</a:t>
            </a:r>
          </a:p>
          <a:p>
            <a:pPr lvl="1"/>
            <a:r>
              <a:rPr lang="en-US" dirty="0" err="1" smtClean="0"/>
              <a:t>Cực</a:t>
            </a:r>
            <a:r>
              <a:rPr lang="en-US" dirty="0" smtClean="0"/>
              <a:t> </a:t>
            </a:r>
            <a:r>
              <a:rPr lang="en-US" dirty="0" err="1" smtClean="0"/>
              <a:t>tiểu</a:t>
            </a:r>
            <a:r>
              <a:rPr lang="en-US" dirty="0" smtClean="0"/>
              <a:t> </a:t>
            </a:r>
            <a:r>
              <a:rPr lang="en-US" dirty="0" err="1" smtClean="0"/>
              <a:t>toàn</a:t>
            </a:r>
            <a:r>
              <a:rPr lang="en-US" dirty="0" smtClean="0"/>
              <a:t> </a:t>
            </a:r>
            <a:r>
              <a:rPr lang="en-US" dirty="0" err="1" smtClean="0"/>
              <a:t>bộ</a:t>
            </a:r>
            <a:r>
              <a:rPr lang="en-US" dirty="0" smtClean="0"/>
              <a:t> (global)</a:t>
            </a:r>
          </a:p>
          <a:p>
            <a:pPr lvl="1"/>
            <a:r>
              <a:rPr lang="en-US" dirty="0" err="1" smtClean="0"/>
              <a:t>Cực</a:t>
            </a:r>
            <a:r>
              <a:rPr lang="en-US" dirty="0" smtClean="0"/>
              <a:t> </a:t>
            </a:r>
            <a:r>
              <a:rPr lang="en-US" dirty="0" err="1" smtClean="0"/>
              <a:t>tiểu</a:t>
            </a:r>
            <a:r>
              <a:rPr lang="en-US" dirty="0" smtClean="0"/>
              <a:t> </a:t>
            </a:r>
            <a:r>
              <a:rPr lang="en-US" dirty="0" err="1" smtClean="0"/>
              <a:t>cục</a:t>
            </a:r>
            <a:r>
              <a:rPr lang="en-US" dirty="0" smtClean="0"/>
              <a:t> </a:t>
            </a:r>
            <a:r>
              <a:rPr lang="en-US" dirty="0" err="1" smtClean="0"/>
              <a:t>bộ</a:t>
            </a:r>
            <a:r>
              <a:rPr lang="en-US" dirty="0" smtClean="0"/>
              <a:t> (local)</a:t>
            </a:r>
          </a:p>
          <a:p>
            <a:pPr marL="584200" lvl="1" indent="0">
              <a:buNone/>
            </a:pPr>
            <a:endParaRPr lang="en-US" dirty="0"/>
          </a:p>
          <a:p>
            <a:pPr lvl="1"/>
            <a:endParaRPr lang="en-US" dirty="0"/>
          </a:p>
          <a:p>
            <a:pPr lvl="1"/>
            <a:endParaRPr lang="en-US" dirty="0"/>
          </a:p>
          <a:p>
            <a:pPr marL="0" lvl="0" indent="0" algn="l" rtl="0">
              <a:spcBef>
                <a:spcPts val="0"/>
              </a:spcBef>
              <a:spcAft>
                <a:spcPts val="1200"/>
              </a:spcAft>
              <a:buNone/>
            </a:pPr>
            <a:endParaRPr dirty="0"/>
          </a:p>
        </p:txBody>
      </p:sp>
      <p:pic>
        <p:nvPicPr>
          <p:cNvPr id="4" name="Picture 3"/>
          <p:cNvPicPr>
            <a:picLocks noChangeAspect="1"/>
          </p:cNvPicPr>
          <p:nvPr/>
        </p:nvPicPr>
        <p:blipFill>
          <a:blip r:embed="rId3"/>
          <a:stretch>
            <a:fillRect/>
          </a:stretch>
        </p:blipFill>
        <p:spPr>
          <a:xfrm>
            <a:off x="5233846" y="1221129"/>
            <a:ext cx="3358222" cy="2430952"/>
          </a:xfrm>
          <a:prstGeom prst="rect">
            <a:avLst/>
          </a:prstGeom>
        </p:spPr>
      </p:pic>
    </p:spTree>
    <p:extLst>
      <p:ext uri="{BB962C8B-B14F-4D97-AF65-F5344CB8AC3E}">
        <p14:creationId xmlns:p14="http://schemas.microsoft.com/office/powerpoint/2010/main" val="1184037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Hàm</a:t>
            </a:r>
            <a:r>
              <a:rPr lang="fr-FR" dirty="0"/>
              <a:t> </a:t>
            </a:r>
            <a:r>
              <a:rPr lang="fr-FR" dirty="0" err="1"/>
              <a:t>lồi</a:t>
            </a:r>
            <a:r>
              <a:rPr lang="fr-FR" dirty="0"/>
              <a:t> (</a:t>
            </a:r>
            <a:r>
              <a:rPr lang="fr-FR" dirty="0" err="1"/>
              <a:t>convexity</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a:t>Tập</a:t>
            </a:r>
            <a:r>
              <a:rPr lang="en-US" dirty="0"/>
              <a:t> </a:t>
            </a:r>
            <a:r>
              <a:rPr lang="en-US" dirty="0" err="1"/>
              <a:t>hợp</a:t>
            </a:r>
            <a:r>
              <a:rPr lang="en-US" dirty="0"/>
              <a:t> </a:t>
            </a:r>
            <a:r>
              <a:rPr lang="en-US" dirty="0" err="1"/>
              <a:t>lồi</a:t>
            </a:r>
            <a:r>
              <a:rPr lang="en-US" dirty="0"/>
              <a:t>:</a:t>
            </a:r>
          </a:p>
          <a:p>
            <a:pPr marL="114300" indent="0">
              <a:buNone/>
            </a:pP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có</a:t>
            </a:r>
            <a:r>
              <a:rPr lang="en-US" dirty="0"/>
              <a:t> </a:t>
            </a:r>
            <a:r>
              <a:rPr lang="en-US" dirty="0" err="1"/>
              <a:t>thể</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đường</a:t>
            </a:r>
            <a:r>
              <a:rPr lang="en-US" dirty="0"/>
              <a:t> </a:t>
            </a:r>
            <a:r>
              <a:rPr lang="en-US" dirty="0" err="1"/>
              <a:t>thẳng</a:t>
            </a:r>
            <a:r>
              <a:rPr lang="en-US" dirty="0"/>
              <a:t>, </a:t>
            </a:r>
            <a:r>
              <a:rPr lang="en-US" dirty="0" err="1"/>
              <a:t>và</a:t>
            </a:r>
            <a:r>
              <a:rPr lang="en-US" dirty="0"/>
              <a:t> </a:t>
            </a:r>
            <a:r>
              <a:rPr lang="en-US" dirty="0" err="1"/>
              <a:t>đường</a:t>
            </a:r>
            <a:r>
              <a:rPr lang="en-US" dirty="0"/>
              <a:t> </a:t>
            </a:r>
            <a:r>
              <a:rPr lang="en-US" dirty="0" err="1"/>
              <a:t>thẳng</a:t>
            </a:r>
            <a:r>
              <a:rPr lang="en-US" dirty="0"/>
              <a:t> </a:t>
            </a:r>
            <a:r>
              <a:rPr lang="en-US" dirty="0" err="1"/>
              <a:t>này</a:t>
            </a:r>
            <a:r>
              <a:rPr lang="en-US" dirty="0"/>
              <a:t> </a:t>
            </a:r>
            <a:r>
              <a:rPr lang="en-US" dirty="0" err="1"/>
              <a:t>hoàn</a:t>
            </a:r>
            <a:r>
              <a:rPr lang="en-US" dirty="0"/>
              <a:t> </a:t>
            </a:r>
            <a:r>
              <a:rPr lang="en-US" dirty="0" err="1"/>
              <a:t>toàn</a:t>
            </a:r>
            <a:r>
              <a:rPr lang="en-US" dirty="0"/>
              <a:t> </a:t>
            </a:r>
            <a:r>
              <a:rPr lang="en-US" dirty="0" err="1"/>
              <a:t>nằm</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đó</a:t>
            </a:r>
            <a:r>
              <a:rPr lang="en-US" dirty="0"/>
              <a:t>.</a:t>
            </a:r>
          </a:p>
          <a:p>
            <a:pPr marL="114300" indent="0">
              <a:buNone/>
            </a:pPr>
            <a:endParaRPr lang="en-US" dirty="0"/>
          </a:p>
          <a:p>
            <a:r>
              <a:rPr lang="en-US" dirty="0" err="1"/>
              <a:t>Hàm</a:t>
            </a:r>
            <a:r>
              <a:rPr lang="en-US" dirty="0"/>
              <a:t> </a:t>
            </a:r>
            <a:r>
              <a:rPr lang="en-US" dirty="0" err="1"/>
              <a:t>lồi</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883655" y="882878"/>
            <a:ext cx="3948645" cy="1031363"/>
          </a:xfrm>
          <a:prstGeom prst="rect">
            <a:avLst/>
          </a:prstGeom>
        </p:spPr>
      </p:pic>
      <p:pic>
        <p:nvPicPr>
          <p:cNvPr id="6" name="Picture 5"/>
          <p:cNvPicPr>
            <a:picLocks noChangeAspect="1"/>
          </p:cNvPicPr>
          <p:nvPr/>
        </p:nvPicPr>
        <p:blipFill>
          <a:blip r:embed="rId4"/>
          <a:stretch>
            <a:fillRect/>
          </a:stretch>
        </p:blipFill>
        <p:spPr>
          <a:xfrm>
            <a:off x="4883655" y="1914241"/>
            <a:ext cx="3948645" cy="860297"/>
          </a:xfrm>
          <a:prstGeom prst="rect">
            <a:avLst/>
          </a:prstGeom>
        </p:spPr>
      </p:pic>
      <p:pic>
        <p:nvPicPr>
          <p:cNvPr id="7" name="Picture 6"/>
          <p:cNvPicPr>
            <a:picLocks noChangeAspect="1"/>
          </p:cNvPicPr>
          <p:nvPr/>
        </p:nvPicPr>
        <p:blipFill>
          <a:blip r:embed="rId5"/>
          <a:stretch>
            <a:fillRect/>
          </a:stretch>
        </p:blipFill>
        <p:spPr>
          <a:xfrm>
            <a:off x="4989443" y="3065498"/>
            <a:ext cx="3654878" cy="1268771"/>
          </a:xfrm>
          <a:prstGeom prst="rect">
            <a:avLst/>
          </a:prstGeom>
        </p:spPr>
      </p:pic>
    </p:spTree>
    <p:extLst>
      <p:ext uri="{BB962C8B-B14F-4D97-AF65-F5344CB8AC3E}">
        <p14:creationId xmlns:p14="http://schemas.microsoft.com/office/powerpoint/2010/main" val="44727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Stochastic</a:t>
            </a:r>
            <a:r>
              <a:rPr lang="fr-FR" dirty="0"/>
              <a:t> Gradient </a:t>
            </a:r>
            <a:r>
              <a:rPr lang="fr-FR" dirty="0" err="1"/>
              <a:t>Descent</a:t>
            </a:r>
            <a:r>
              <a:rPr lang="fr-FR" dirty="0"/>
              <a:t> (SGD</a:t>
            </a:r>
            <a:r>
              <a:rPr lang="fr-FR" dirty="0" smtClean="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7" y="676656"/>
                <a:ext cx="5480304" cy="3967800"/>
              </a:xfrm>
            </p:spPr>
            <p:txBody>
              <a:bodyPr>
                <a:normAutofit fontScale="85000" lnSpcReduction="10000"/>
              </a:bodyPr>
              <a:lstStyle/>
              <a:p>
                <a:r>
                  <a:rPr lang="en-US" dirty="0" err="1" smtClean="0"/>
                  <a:t>Nhắc</a:t>
                </a:r>
                <a:r>
                  <a:rPr lang="en-US" dirty="0" smtClean="0"/>
                  <a:t> </a:t>
                </a:r>
                <a:r>
                  <a:rPr lang="en-US" dirty="0" err="1" smtClean="0"/>
                  <a:t>lại</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của</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tại</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p>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tăng</a:t>
                </a:r>
                <a:r>
                  <a:rPr lang="en-US" dirty="0" smtClean="0"/>
                  <a:t>, </a:t>
                </a:r>
                <a:r>
                  <a:rPr lang="en-US" dirty="0" err="1" smtClean="0"/>
                  <a:t>mỗi</a:t>
                </a:r>
                <a:r>
                  <a:rPr lang="en-US" dirty="0" smtClean="0"/>
                  <a:t> </a:t>
                </a:r>
                <a:r>
                  <a:rPr lang="en-US" dirty="0" err="1" smtClean="0"/>
                  <a:t>vòng</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phải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phép</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lần</a:t>
                </a:r>
                <a:r>
                  <a:rPr lang="en-US" dirty="0" smtClean="0"/>
                  <a:t>. SGD </a:t>
                </a:r>
                <a:r>
                  <a:rPr lang="en-US" dirty="0" err="1" smtClean="0"/>
                  <a:t>giảm</a:t>
                </a:r>
                <a:r>
                  <a:rPr lang="en-US" dirty="0" smtClean="0"/>
                  <a:t> </a:t>
                </a:r>
                <a:r>
                  <a:rPr lang="en-US" dirty="0" err="1" smtClean="0"/>
                  <a:t>số</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chọn</a:t>
                </a:r>
                <a:r>
                  <a:rPr lang="en-US" dirty="0" smtClean="0"/>
                  <a:t> </a:t>
                </a:r>
                <a:r>
                  <a:rPr lang="en-US" dirty="0" err="1" smtClean="0">
                    <a:solidFill>
                      <a:srgbClr val="FF0000"/>
                    </a:solidFill>
                  </a:rPr>
                  <a:t>một</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đạo</a:t>
                </a:r>
                <a:r>
                  <a:rPr lang="en-US" dirty="0" smtClean="0"/>
                  <a:t> </a:t>
                </a:r>
                <a:r>
                  <a:rPr lang="en-US" dirty="0" err="1" smtClean="0"/>
                  <a:t>hàm</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buNone/>
                </a:pPr>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7" y="676656"/>
                <a:ext cx="5480304"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Picture 4"/>
          <p:cNvPicPr>
            <a:picLocks noChangeAspect="1"/>
          </p:cNvPicPr>
          <p:nvPr/>
        </p:nvPicPr>
        <p:blipFill>
          <a:blip r:embed="rId3"/>
          <a:stretch>
            <a:fillRect/>
          </a:stretch>
        </p:blipFill>
        <p:spPr>
          <a:xfrm>
            <a:off x="5791201" y="855875"/>
            <a:ext cx="2860352" cy="2084783"/>
          </a:xfrm>
          <a:prstGeom prst="rect">
            <a:avLst/>
          </a:prstGeom>
        </p:spPr>
      </p:pic>
    </p:spTree>
    <p:extLst>
      <p:ext uri="{BB962C8B-B14F-4D97-AF65-F5344CB8AC3E}">
        <p14:creationId xmlns:p14="http://schemas.microsoft.com/office/powerpoint/2010/main" val="1880033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Minibatch</a:t>
            </a:r>
            <a:r>
              <a:rPr lang="en-US" dirty="0"/>
              <a:t> SGD</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smtClean="0"/>
                  <a:t>liệu</a:t>
                </a:r>
                <a:r>
                  <a:rPr lang="en-US" dirty="0" smtClean="0"/>
                  <a:t>, </a:t>
                </a:r>
                <a:r>
                  <a:rPr lang="en-US" dirty="0" err="1" smtClean="0"/>
                  <a:t>đặt</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𝑡</m:t>
                              </m:r>
                            </m:sub>
                          </m:sSub>
                        </m:den>
                      </m:f>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𝑡</m:t>
                                  </m:r>
                                </m:sub>
                              </m:sSub>
                            </m:sub>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nary>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oMath>
                  </m:oMathPara>
                </a14:m>
                <a:endParaRPr lang="en-US" dirty="0" smtClean="0"/>
              </a:p>
              <a:p>
                <a:pPr marL="114300" indent="0">
                  <a:buNone/>
                </a:pPr>
                <a:endParaRPr lang="en-US" dirty="0" smtClean="0"/>
              </a:p>
              <a:p>
                <a:pPr marL="114300" indent="0">
                  <a:buNone/>
                </a:pPr>
                <a:r>
                  <a:rPr lang="en-US" dirty="0" err="1" smtClean="0"/>
                  <a:t>Suy</a:t>
                </a:r>
                <a:r>
                  <a:rPr lang="en-US" dirty="0" smtClean="0"/>
                  <a:t> </a:t>
                </a:r>
                <a:r>
                  <a:rPr lang="en-US" dirty="0" err="1" smtClean="0"/>
                  <a:t>ra</a:t>
                </a:r>
                <a:r>
                  <a:rPr lang="en-US" dirty="0" smtClean="0"/>
                  <a:t> </a:t>
                </a:r>
                <a:r>
                  <a:rPr lang="en-US" dirty="0" err="1" smtClean="0"/>
                  <a:t>hàm</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𝑡</m:t>
                          </m:r>
                        </m:sub>
                      </m:sSub>
                    </m:oMath>
                  </m:oMathPara>
                </a14:m>
                <a:endParaRPr lang="en-US" dirty="0"/>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6400127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mc:AlternateContent xmlns:mc="http://schemas.openxmlformats.org/markup-compatibility/2006" xmlns:a14="http://schemas.microsoft.com/office/drawing/2010/main">
        <mc:Choice Requires="a14">
          <p:sp>
            <p:nvSpPr>
              <p:cNvPr id="88" name="Google Shape;88;p19"/>
              <p:cNvSpPr txBox="1">
                <a:spLocks noGrp="1"/>
              </p:cNvSpPr>
              <p:nvPr>
                <p:ph type="body" idx="1"/>
              </p:nvPr>
            </p:nvSpPr>
            <p:spPr>
              <a:xfrm>
                <a:off x="311700" y="1152475"/>
                <a:ext cx="4677743" cy="3081595"/>
              </a:xfrm>
              <a:prstGeom prst="rect">
                <a:avLst/>
              </a:prstGeom>
            </p:spPr>
            <p:txBody>
              <a:bodyPr spcFirstLastPara="1" wrap="square" lIns="91425" tIns="91425" rIns="91425" bIns="91425" anchor="t" anchorCtr="0">
                <a:normAutofit/>
              </a:bodyPr>
              <a:lstStyle/>
              <a:p>
                <a:r>
                  <a:rPr lang="en-US" dirty="0" smtClean="0"/>
                  <a:t>Bằng</a:t>
                </a:r>
                <a:r>
                  <a:rPr lang="en-US" dirty="0"/>
                  <a:t> </a:t>
                </a:r>
                <a:r>
                  <a:rPr lang="en-US" dirty="0" err="1"/>
                  <a:t>cách</a:t>
                </a:r>
                <a:r>
                  <a:rPr lang="en-US" dirty="0"/>
                  <a:t> </a:t>
                </a:r>
                <a:r>
                  <a:rPr lang="en-US" dirty="0" err="1"/>
                  <a:t>cộng</a:t>
                </a:r>
                <a:r>
                  <a:rPr lang="en-US" dirty="0"/>
                  <a:t> </a:t>
                </a:r>
                <a:r>
                  <a:rPr lang="en-US" dirty="0" err="1"/>
                  <a:t>dồn</a:t>
                </a:r>
                <a:r>
                  <a:rPr lang="en-US" dirty="0"/>
                  <a:t> gradient </a:t>
                </a:r>
                <a:r>
                  <a:rPr lang="en-US" dirty="0" err="1"/>
                  <a:t>tại</a:t>
                </a:r>
                <a:r>
                  <a:rPr lang="en-US" dirty="0"/>
                  <a:t> </a:t>
                </a:r>
                <a:r>
                  <a:rPr lang="en-US" dirty="0" err="1"/>
                  <a:t>những</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hàm</a:t>
                </a:r>
                <a:r>
                  <a:rPr lang="en-US" dirty="0"/>
                  <a:t> loss </a:t>
                </a:r>
                <a:r>
                  <a:rPr lang="en-US" dirty="0" err="1"/>
                  <a:t>tiến</a:t>
                </a:r>
                <a:r>
                  <a:rPr lang="en-US" dirty="0"/>
                  <a:t> </a:t>
                </a:r>
                <a:r>
                  <a:rPr lang="en-US" dirty="0" err="1"/>
                  <a:t>tới</a:t>
                </a:r>
                <a:r>
                  <a:rPr lang="en-US" dirty="0"/>
                  <a:t> </a:t>
                </a:r>
                <a:r>
                  <a:rPr lang="en-US" dirty="0" err="1"/>
                  <a:t>điểm</a:t>
                </a:r>
                <a:r>
                  <a:rPr lang="en-US" dirty="0"/>
                  <a:t> optimal </a:t>
                </a:r>
                <a:r>
                  <a:rPr lang="en-US" dirty="0" err="1"/>
                  <a:t>với</a:t>
                </a:r>
                <a:r>
                  <a:rPr lang="en-US" dirty="0"/>
                  <a:t> </a:t>
                </a:r>
                <a:r>
                  <a:rPr lang="en-US" dirty="0" err="1"/>
                  <a:t>ít</a:t>
                </a:r>
                <a:r>
                  <a:rPr lang="en-US" dirty="0"/>
                  <a:t> </a:t>
                </a:r>
                <a:r>
                  <a:rPr lang="en-US" dirty="0" err="1"/>
                  <a:t>bước</a:t>
                </a:r>
                <a:r>
                  <a:rPr lang="en-US" dirty="0"/>
                  <a:t> </a:t>
                </a:r>
                <a:r>
                  <a:rPr lang="en-US" dirty="0" err="1"/>
                  <a:t>hơn</a:t>
                </a:r>
                <a:r>
                  <a:rPr lang="en-US" dirty="0" smtClean="0"/>
                  <a:t>:</a:t>
                </a:r>
              </a:p>
              <a:p>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b="0" dirty="0" smtClean="0">
                  <a:ea typeface="Cambria Math" panose="02040503050406030204" pitchFamily="18" charset="0"/>
                </a:endParaRPr>
              </a:p>
              <a:p>
                <a:pPr marL="114300" indent="0">
                  <a:buNone/>
                </a:pPr>
                <a:endParaRPr lang="en-US" dirty="0" smtClean="0"/>
              </a:p>
              <a:p>
                <a:pPr marL="114300" indent="0">
                  <a:buNone/>
                </a:pPr>
                <a:r>
                  <a:rPr lang="en-US" dirty="0" err="1" smtClean="0"/>
                  <a:t>Suy</a:t>
                </a:r>
                <a:r>
                  <a:rPr lang="en-US" dirty="0" smtClean="0"/>
                  <a:t> </a:t>
                </a:r>
                <a:r>
                  <a:rPr lang="en-US" dirty="0" err="1"/>
                  <a:t>ra</a:t>
                </a:r>
                <a:r>
                  <a:rPr lang="en-US" dirty="0"/>
                  <a:t> </a:t>
                </a:r>
                <a:r>
                  <a:rPr lang="en-US" dirty="0" err="1"/>
                  <a:t>hàm</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a:t>
                </a:r>
              </a:p>
              <a:p>
                <a:pPr marL="114300" indent="0">
                  <a:buNone/>
                </a:pPr>
                <a:endParaRPr lang="en-US" b="0" dirty="0" smtClean="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p:txBody>
          </p:sp>
        </mc:Choice>
        <mc:Fallback xmlns="">
          <p:sp>
            <p:nvSpPr>
              <p:cNvPr id="88" name="Google Shape;88;p19"/>
              <p:cNvSpPr txBox="1">
                <a:spLocks noGrp="1" noRot="1" noChangeAspect="1" noMove="1" noResize="1" noEditPoints="1" noAdjustHandles="1" noChangeArrowheads="1" noChangeShapeType="1" noTextEdit="1"/>
              </p:cNvSpPr>
              <p:nvPr>
                <p:ph type="body" idx="1"/>
              </p:nvPr>
            </p:nvSpPr>
            <p:spPr>
              <a:xfrm>
                <a:off x="311700" y="1152475"/>
                <a:ext cx="4677743" cy="3081595"/>
              </a:xfrm>
              <a:prstGeom prst="rect">
                <a:avLst/>
              </a:prstGeom>
              <a:blipFill>
                <a:blip r:embed="rId3"/>
                <a:stretch>
                  <a:fillRect r="-522"/>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526379" y="1663095"/>
            <a:ext cx="2864644" cy="2093119"/>
          </a:xfrm>
          <a:prstGeom prst="rect">
            <a:avLst/>
          </a:prstGeom>
        </p:spPr>
      </p:pic>
    </p:spTree>
    <p:extLst>
      <p:ext uri="{BB962C8B-B14F-4D97-AF65-F5344CB8AC3E}">
        <p14:creationId xmlns:p14="http://schemas.microsoft.com/office/powerpoint/2010/main" val="33295550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77825" y="865788"/>
                <a:ext cx="7592975" cy="3533934"/>
              </a:xfrm>
            </p:spPr>
            <p:txBody>
              <a:bodyPr>
                <a:normAutofit fontScale="77500" lnSpcReduction="20000"/>
              </a:bodyPr>
              <a:lstStyle/>
              <a:p>
                <a:r>
                  <a:rPr lang="en-US" dirty="0" smtClean="0"/>
                  <a:t>Với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e>
                        <m:sub>
                          <m:r>
                            <a:rPr lang="en-US" i="1">
                              <a:latin typeface="Cambria Math" panose="02040503050406030204" pitchFamily="18" charset="0"/>
                              <a:ea typeface="Cambria Math" panose="02040503050406030204" pitchFamily="18" charset="0"/>
                            </a:rPr>
                            <m:t>𝑡</m:t>
                          </m:r>
                        </m:sub>
                      </m:sSub>
                    </m:oMath>
                  </m:oMathPara>
                </a14:m>
                <a:endParaRPr lang="en-US" dirty="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2</m:t>
                          </m:r>
                        </m:sup>
                      </m:sSubSup>
                    </m:oMath>
                  </m:oMathPara>
                </a14:m>
                <a:endParaRPr lang="en-US" dirty="0" smtClean="0"/>
              </a:p>
              <a:p>
                <a:pPr marL="114300" indent="0">
                  <a:buNone/>
                </a:pPr>
                <a:endParaRPr lang="en-US" dirty="0"/>
              </a:p>
              <a:p>
                <a:pPr marL="114300" indent="0">
                  <a:buNone/>
                </a:pPr>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smtClean="0"/>
              </a:p>
              <a:p>
                <a:endParaRPr lang="en-US" dirty="0"/>
              </a:p>
              <a:p>
                <a:r>
                  <a:rPr lang="en-US" dirty="0"/>
                  <a:t>Các </a:t>
                </a:r>
                <a:r>
                  <a:rPr lang="en-US" dirty="0" err="1"/>
                  <a:t>đại</a:t>
                </a:r>
                <a:r>
                  <a:rPr lang="en-US" dirty="0"/>
                  <a:t> </a:t>
                </a:r>
                <a:r>
                  <a:rPr lang="en-US" dirty="0" err="1"/>
                  <a:t>lượng</a:t>
                </a:r>
                <a:r>
                  <a:rPr lang="en-US" dirty="0"/>
                  <a:t> </a:t>
                </a:r>
                <a:r>
                  <a:rPr lang="en-US" dirty="0" err="1"/>
                  <a:t>vt</a:t>
                </a:r>
                <a:r>
                  <a:rPr lang="en-US" dirty="0"/>
                  <a:t> </a:t>
                </a:r>
                <a:r>
                  <a:rPr lang="en-US" dirty="0" err="1"/>
                  <a:t>và</a:t>
                </a:r>
                <a:r>
                  <a:rPr lang="en-US" dirty="0"/>
                  <a:t> </a:t>
                </a:r>
                <a:r>
                  <a:rPr lang="en-US" dirty="0" err="1"/>
                  <a:t>st</a:t>
                </a:r>
                <a:r>
                  <a:rPr lang="en-US" dirty="0"/>
                  <a:t> </a:t>
                </a:r>
                <a:r>
                  <a:rPr lang="en-US" dirty="0" err="1"/>
                  <a:t>được</a:t>
                </a:r>
                <a:r>
                  <a:rPr lang="en-US" dirty="0"/>
                  <a:t> normalize:</a:t>
                </a:r>
              </a:p>
              <a:p>
                <a:pPr marL="114300" indent="0" algn="ctr">
                  <a:buNone/>
                </a:pP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num>
                      <m:den>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up>
                            <m:r>
                              <a:rPr lang="en-US" i="1">
                                <a:latin typeface="Cambria Math" panose="02040503050406030204" pitchFamily="18" charset="0"/>
                              </a:rPr>
                              <m:t>𝑡</m:t>
                            </m:r>
                          </m:sup>
                        </m:sSubSup>
                      </m:den>
                    </m:f>
                  </m:oMath>
                </a14:m>
                <a:r>
                  <a:rPr lang="en-US" dirty="0"/>
                  <a:t> và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num>
                      <m:den>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𝑡</m:t>
                            </m:r>
                          </m:sup>
                        </m:sSubSup>
                      </m:den>
                    </m:f>
                  </m:oMath>
                </a14:m>
                <a:endParaRPr lang="en-US" dirty="0"/>
              </a:p>
              <a:p>
                <a:r>
                  <a:rPr lang="en-US" dirty="0" err="1"/>
                  <a:t>Từ</a:t>
                </a:r>
                <a:r>
                  <a:rPr lang="en-US" dirty="0"/>
                  <a:t> </a:t>
                </a:r>
                <a:r>
                  <a:rPr lang="en-US" dirty="0" err="1"/>
                  <a:t>đó</a:t>
                </a:r>
                <a:r>
                  <a:rPr lang="en-US" dirty="0"/>
                  <a:t> </a:t>
                </a:r>
                <a:r>
                  <a:rPr lang="en-US" dirty="0" err="1"/>
                  <a:t>suy</a:t>
                </a:r>
                <a:r>
                  <a:rPr lang="en-US" dirty="0"/>
                  <a:t> </a:t>
                </a:r>
                <a:r>
                  <a:rPr lang="en-US" dirty="0" err="1"/>
                  <a:t>ra</a:t>
                </a:r>
                <a:r>
                  <a:rPr lang="en-US" dirty="0"/>
                  <a:t> gradient: </a:t>
                </a:r>
                <a:endParaRPr lang="en-US"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𝜂</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acc>
                        </m:num>
                        <m:den>
                          <m:rad>
                            <m:radPr>
                              <m:degHide m:val="on"/>
                              <m:ctrlPr>
                                <a:rPr lang="en-US" i="1">
                                  <a:latin typeface="Cambria Math" panose="02040503050406030204" pitchFamily="18" charset="0"/>
                                </a:rPr>
                              </m:ctrlPr>
                            </m:radPr>
                            <m:deg/>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acc>
                            </m:e>
                          </m:ra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𝜖</m:t>
                          </m:r>
                        </m:den>
                      </m:f>
                    </m:oMath>
                  </m:oMathPara>
                </a14:m>
                <a:endParaRPr lang="en-US" dirty="0"/>
              </a:p>
              <a:p>
                <a:pPr marL="114300" indent="0">
                  <a:buNone/>
                </a:pPr>
                <a:r>
                  <a:rPr lang="en-US" dirty="0" err="1"/>
                  <a:t>Và</a:t>
                </a:r>
                <a:r>
                  <a:rPr lang="en-US" dirty="0"/>
                  <a:t> </a:t>
                </a:r>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r>
                            <a:rPr lang="en-US" i="1">
                              <a:latin typeface="Cambria Math" panose="02040503050406030204" pitchFamily="18" charset="0"/>
                            </a:rPr>
                            <m:t>′</m:t>
                          </m:r>
                        </m:e>
                        <m:sub>
                          <m:r>
                            <a:rPr lang="en-US" i="1">
                              <a:latin typeface="Cambria Math" panose="02040503050406030204" pitchFamily="18" charset="0"/>
                            </a:rPr>
                            <m:t>𝑡</m:t>
                          </m:r>
                        </m:sub>
                      </m:sSub>
                    </m:oMath>
                  </m:oMathPara>
                </a14:m>
                <a:endParaRPr lang="en-US" dirty="0"/>
              </a:p>
              <a:p>
                <a:endParaRPr lang="en-US"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77825" y="865788"/>
                <a:ext cx="7592975" cy="3533934"/>
              </a:xfrm>
              <a:blipFill>
                <a:blip r:embed="rId2"/>
                <a:stretch>
                  <a:fillRect t="-517"/>
                </a:stretch>
              </a:blipFill>
            </p:spPr>
            <p:txBody>
              <a:bodyPr/>
              <a:lstStyle/>
              <a:p>
                <a:r>
                  <a:rPr lang="en-US">
                    <a:noFill/>
                  </a:rPr>
                  <a:t> </a:t>
                </a:r>
              </a:p>
            </p:txBody>
          </p:sp>
        </mc:Fallback>
      </mc:AlternateContent>
    </p:spTree>
    <p:extLst>
      <p:ext uri="{BB962C8B-B14F-4D97-AF65-F5344CB8AC3E}">
        <p14:creationId xmlns:p14="http://schemas.microsoft.com/office/powerpoint/2010/main" val="2930016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gradient descent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FBE8BB3-5EBE-4E2C-838F-71C67BA38A13}" type="slidenum">
              <a:rPr lang="en-US" smtClean="0"/>
              <a:t>47</a:t>
            </a:fld>
            <a:endParaRPr lang="en-US"/>
          </a:p>
        </p:txBody>
      </p:sp>
      <p:pic>
        <p:nvPicPr>
          <p:cNvPr id="5" name="Picture 4"/>
          <p:cNvPicPr>
            <a:picLocks noChangeAspect="1"/>
          </p:cNvPicPr>
          <p:nvPr/>
        </p:nvPicPr>
        <p:blipFill>
          <a:blip r:embed="rId2"/>
          <a:stretch>
            <a:fillRect/>
          </a:stretch>
        </p:blipFill>
        <p:spPr>
          <a:xfrm>
            <a:off x="877825" y="1498945"/>
            <a:ext cx="7669213" cy="2466785"/>
          </a:xfrm>
          <a:prstGeom prst="rect">
            <a:avLst/>
          </a:prstGeom>
        </p:spPr>
      </p:pic>
    </p:spTree>
    <p:extLst>
      <p:ext uri="{BB962C8B-B14F-4D97-AF65-F5344CB8AC3E}">
        <p14:creationId xmlns:p14="http://schemas.microsoft.com/office/powerpoint/2010/main" val="115279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a:t>
            </a:r>
            <a:r>
              <a:rPr lang="en-US" dirty="0" err="1" smtClean="0"/>
              <a:t>Cách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784302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Ma </a:t>
            </a:r>
            <a:r>
              <a:rPr lang="en-US" sz="2000" dirty="0" err="1" smtClean="0"/>
              <a:t>trận</a:t>
            </a:r>
            <a:r>
              <a:rPr lang="en-US" sz="2000" dirty="0" smtClean="0"/>
              <a:t> confusion </a:t>
            </a:r>
            <a:r>
              <a:rPr lang="en-US" sz="2000" dirty="0" err="1" smtClean="0"/>
              <a:t>và</a:t>
            </a:r>
            <a:r>
              <a:rPr lang="en-US" sz="2000" dirty="0" smtClean="0"/>
              <a:t> </a:t>
            </a:r>
            <a:r>
              <a:rPr lang="en-US" sz="2000" dirty="0" err="1" smtClean="0"/>
              <a:t>các</a:t>
            </a:r>
            <a:r>
              <a:rPr lang="en-US" sz="2000" dirty="0" smtClean="0"/>
              <a:t> metric </a:t>
            </a:r>
            <a:r>
              <a:rPr lang="en-US" sz="2000" dirty="0" err="1" smtClean="0"/>
              <a:t>trong</a:t>
            </a:r>
            <a:r>
              <a:rPr lang="en-US" sz="2000" dirty="0" smtClean="0"/>
              <a:t> </a:t>
            </a:r>
            <a:r>
              <a:rPr lang="en-US" sz="2000" dirty="0" err="1" smtClean="0"/>
              <a:t>bài</a:t>
            </a:r>
            <a:r>
              <a:rPr lang="en-US" sz="2000" dirty="0" smtClean="0"/>
              <a:t> </a:t>
            </a:r>
            <a:r>
              <a:rPr lang="en-US" sz="2000" dirty="0" err="1" smtClean="0"/>
              <a:t>toán</a:t>
            </a:r>
            <a:r>
              <a:rPr lang="en-US" sz="2000" dirty="0" smtClean="0"/>
              <a:t> </a:t>
            </a:r>
            <a:r>
              <a:rPr lang="en-US" sz="2000" dirty="0" err="1" smtClean="0"/>
              <a:t>phân</a:t>
            </a:r>
            <a:r>
              <a:rPr lang="en-US" sz="2000" dirty="0" smtClean="0"/>
              <a:t> </a:t>
            </a:r>
            <a:r>
              <a:rPr lang="en-US" sz="2000" dirty="0" err="1" smtClean="0"/>
              <a:t>loại</a:t>
            </a:r>
            <a:endParaRPr lang="en-US" sz="20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4724930" cy="3967800"/>
              </a:xfrm>
            </p:spPr>
            <p:txBody>
              <a:bodyPr/>
              <a:lstStyle/>
              <a:p>
                <a:r>
                  <a:rPr lang="en-US" dirty="0" smtClean="0"/>
                  <a:t>Ma </a:t>
                </a:r>
                <a:r>
                  <a:rPr lang="en-US" dirty="0" err="1" smtClean="0"/>
                  <a:t>trận</a:t>
                </a:r>
                <a:r>
                  <a:rPr lang="en-US" dirty="0" smtClean="0"/>
                  <a:t> confusion </a:t>
                </a:r>
                <a:r>
                  <a:rPr lang="en-US" dirty="0" err="1" smtClean="0"/>
                  <a:t>biểu</a:t>
                </a:r>
                <a:r>
                  <a:rPr lang="en-US" dirty="0" smtClean="0"/>
                  <a:t> </a:t>
                </a:r>
                <a:r>
                  <a:rPr lang="en-US" dirty="0" err="1" smtClean="0"/>
                  <a:t>diễn</a:t>
                </a:r>
                <a:r>
                  <a:rPr lang="en-US" dirty="0" smtClean="0"/>
                  <a:t> </a:t>
                </a:r>
                <a:r>
                  <a:rPr lang="en-US" dirty="0" err="1" smtClean="0"/>
                  <a:t>tính</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a:t>
                </a:r>
              </a:p>
              <a:p>
                <a:r>
                  <a:rPr lang="en-US" dirty="0" err="1" smtClean="0"/>
                  <a:t>Từ</a:t>
                </a:r>
                <a:r>
                  <a:rPr lang="en-US" dirty="0" smtClean="0"/>
                  <a:t> ma </a:t>
                </a:r>
                <a:r>
                  <a:rPr lang="en-US" dirty="0" err="1" smtClean="0"/>
                  <a:t>trận</a:t>
                </a:r>
                <a:r>
                  <a:rPr lang="en-US" dirty="0" smtClean="0"/>
                  <a:t> confusion ta </a:t>
                </a:r>
                <a:r>
                  <a:rPr lang="en-US" dirty="0" err="1" smtClean="0"/>
                  <a:t>tính</a:t>
                </a:r>
                <a:r>
                  <a:rPr lang="en-US" dirty="0" smtClean="0"/>
                  <a:t> </a:t>
                </a:r>
                <a:r>
                  <a:rPr lang="en-US" dirty="0" err="1" smtClean="0"/>
                  <a:t>được</a:t>
                </a:r>
                <a:endParaRPr lang="en-US" dirty="0" smtClean="0"/>
              </a:p>
              <a:p>
                <a:pPr lvl="1"/>
                <a:r>
                  <a:rPr lang="en-US" dirty="0" smtClean="0"/>
                  <a:t>Accuracy: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Recall: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smtClean="0"/>
              </a:p>
              <a:p>
                <a:pPr lvl="1"/>
                <a:r>
                  <a:rPr lang="en-US" dirty="0" smtClean="0"/>
                  <a:t>Precision: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smtClean="0"/>
              </a:p>
              <a:p>
                <a:pPr lvl="1"/>
                <a:r>
                  <a:rPr lang="en-US" dirty="0" smtClean="0"/>
                  <a:t>F1 score: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num>
                      <m:den>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den>
                    </m:f>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4724930" cy="39678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3"/>
          <a:stretch>
            <a:fillRect/>
          </a:stretch>
        </p:blipFill>
        <p:spPr>
          <a:xfrm>
            <a:off x="3526272" y="3112308"/>
            <a:ext cx="5220528" cy="1467352"/>
          </a:xfrm>
          <a:prstGeom prst="rect">
            <a:avLst/>
          </a:prstGeom>
        </p:spPr>
      </p:pic>
      <p:pic>
        <p:nvPicPr>
          <p:cNvPr id="1026" name="Picture 2" descr="https://miro.medium.com/v2/resize:fit:356/1*Z54JgbS4DUwWSknhDCvNT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84" y="754513"/>
            <a:ext cx="2725800" cy="204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19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101840" y="802266"/>
            <a:ext cx="4938712" cy="3956746"/>
          </a:xfrm>
          <a:prstGeom prst="rect">
            <a:avLst/>
          </a:prstGeom>
        </p:spPr>
      </p:pic>
    </p:spTree>
    <p:extLst>
      <p:ext uri="{BB962C8B-B14F-4D97-AF65-F5344CB8AC3E}">
        <p14:creationId xmlns:p14="http://schemas.microsoft.com/office/powerpoint/2010/main" val="3839284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4</a:t>
            </a:r>
            <a:r>
              <a:rPr lang="vi-VN" dirty="0" smtClean="0"/>
              <a:t>: </a:t>
            </a:r>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073463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bước</a:t>
            </a:r>
            <a:r>
              <a:rPr lang="en-GB" dirty="0" smtClean="0"/>
              <a:t> </a:t>
            </a:r>
            <a:r>
              <a:rPr lang="en-GB" dirty="0" err="1" smtClean="0"/>
              <a:t>thường</a:t>
            </a:r>
            <a:r>
              <a:rPr lang="en-GB" dirty="0" smtClean="0"/>
              <a:t> </a:t>
            </a:r>
            <a:r>
              <a:rPr lang="en-GB" dirty="0" err="1" smtClean="0"/>
              <a:t>gặp</a:t>
            </a:r>
            <a:r>
              <a:rPr lang="en-GB" dirty="0" smtClean="0"/>
              <a:t> </a:t>
            </a:r>
            <a:r>
              <a:rPr lang="en-GB" dirty="0" err="1" smtClean="0"/>
              <a:t>khi</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mô</a:t>
            </a:r>
            <a:r>
              <a:rPr lang="en-GB" dirty="0" smtClean="0"/>
              <a:t> </a:t>
            </a:r>
            <a:r>
              <a:rPr lang="en-GB" dirty="0" err="1" smtClean="0"/>
              <a:t>hình</a:t>
            </a:r>
            <a:endParaRPr dirty="0"/>
          </a:p>
        </p:txBody>
      </p:sp>
      <p:sp>
        <p:nvSpPr>
          <p:cNvPr id="94" name="Google Shape;94;p20"/>
          <p:cNvSpPr txBox="1">
            <a:spLocks noGrp="1"/>
          </p:cNvSpPr>
          <p:nvPr>
            <p:ph type="body" idx="1"/>
          </p:nvPr>
        </p:nvSpPr>
        <p:spPr>
          <a:xfrm>
            <a:off x="311700" y="96959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err="1" smtClean="0"/>
              <a:t>Bước</a:t>
            </a:r>
            <a:r>
              <a:rPr lang="en-US" dirty="0" smtClean="0"/>
              <a:t> 1: </a:t>
            </a:r>
            <a:r>
              <a:rPr lang="en-US" dirty="0" err="1" smtClean="0"/>
              <a:t>Chuẩn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marL="0" lvl="0" indent="0" algn="l" rtl="0">
              <a:spcBef>
                <a:spcPts val="0"/>
              </a:spcBef>
              <a:spcAft>
                <a:spcPts val="1200"/>
              </a:spcAft>
              <a:buNone/>
            </a:pPr>
            <a:r>
              <a:rPr lang="en-US" dirty="0" err="1" smtClean="0"/>
              <a:t>Bước</a:t>
            </a:r>
            <a:r>
              <a:rPr lang="en-US" dirty="0" smtClean="0"/>
              <a:t> 2: Chia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2 </a:t>
            </a:r>
            <a:r>
              <a:rPr lang="en-US" dirty="0" err="1" smtClean="0"/>
              <a:t>tập</a:t>
            </a:r>
            <a:r>
              <a:rPr lang="en-US" dirty="0" smtClean="0"/>
              <a:t> train </a:t>
            </a:r>
            <a:r>
              <a:rPr lang="en-US" dirty="0" err="1" smtClean="0"/>
              <a:t>và</a:t>
            </a:r>
            <a:r>
              <a:rPr lang="en-US" dirty="0" smtClean="0"/>
              <a:t> test, </a:t>
            </a:r>
            <a:r>
              <a:rPr lang="en-US" dirty="0" err="1" smtClean="0"/>
              <a:t>tập</a:t>
            </a:r>
            <a:r>
              <a:rPr lang="en-US" dirty="0" smtClean="0"/>
              <a:t> train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còn</a:t>
            </a:r>
            <a:r>
              <a:rPr lang="en-US" dirty="0" smtClean="0"/>
              <a:t> </a:t>
            </a:r>
            <a:r>
              <a:rPr lang="en-US" dirty="0" err="1" smtClean="0"/>
              <a:t>tập</a:t>
            </a:r>
            <a:r>
              <a:rPr lang="en-US" dirty="0" smtClean="0"/>
              <a:t> test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lúc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phép</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tập</a:t>
            </a:r>
            <a:r>
              <a:rPr lang="en-US" dirty="0" smtClean="0"/>
              <a:t> test</a:t>
            </a:r>
          </a:p>
          <a:p>
            <a:pPr marL="0" lvl="0" indent="0" algn="l" rtl="0">
              <a:spcBef>
                <a:spcPts val="0"/>
              </a:spcBef>
              <a:spcAft>
                <a:spcPts val="1200"/>
              </a:spcAft>
              <a:buNone/>
            </a:pPr>
            <a:r>
              <a:rPr lang="en-US" dirty="0" err="1" smtClean="0"/>
              <a:t>Bước</a:t>
            </a:r>
            <a:r>
              <a:rPr lang="en-US" dirty="0" smtClean="0"/>
              <a:t> 3: Chia </a:t>
            </a:r>
            <a:r>
              <a:rPr lang="en-US" dirty="0" err="1" smtClean="0"/>
              <a:t>tập</a:t>
            </a:r>
            <a:r>
              <a:rPr lang="en-US" dirty="0" smtClean="0"/>
              <a:t> train </a:t>
            </a:r>
            <a:r>
              <a:rPr lang="en-US" dirty="0" err="1" smtClean="0"/>
              <a:t>thành</a:t>
            </a:r>
            <a:r>
              <a:rPr lang="en-US" dirty="0" smtClean="0"/>
              <a:t> train </a:t>
            </a:r>
            <a:r>
              <a:rPr lang="en-US" dirty="0" err="1" smtClean="0"/>
              <a:t>và</a:t>
            </a:r>
            <a:r>
              <a:rPr lang="en-US" dirty="0" smtClean="0"/>
              <a:t> validation. </a:t>
            </a:r>
            <a:r>
              <a:rPr lang="en-US" dirty="0" err="1" smtClean="0"/>
              <a:t>Tập</a:t>
            </a:r>
            <a:r>
              <a:rPr lang="en-US" dirty="0" smtClean="0"/>
              <a:t> train </a:t>
            </a:r>
            <a:r>
              <a:rPr lang="en-US" dirty="0" err="1" smtClean="0"/>
              <a:t>để</a:t>
            </a:r>
            <a:r>
              <a:rPr lang="en-US" dirty="0" smtClean="0"/>
              <a:t>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tập</a:t>
            </a:r>
            <a:r>
              <a:rPr lang="en-US" dirty="0" smtClean="0"/>
              <a:t> validation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lưu</a:t>
            </a:r>
            <a:r>
              <a:rPr lang="en-US" dirty="0" smtClean="0"/>
              <a:t> </a:t>
            </a:r>
            <a:r>
              <a:rPr lang="en-US" dirty="0" err="1" smtClean="0"/>
              <a:t>giữ</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mới</a:t>
            </a:r>
            <a:r>
              <a:rPr lang="en-US" dirty="0" smtClean="0"/>
              <a:t> hay </a:t>
            </a:r>
            <a:r>
              <a:rPr lang="en-US" dirty="0" err="1" smtClean="0"/>
              <a:t>không</a:t>
            </a:r>
            <a:r>
              <a:rPr lang="en-US" dirty="0" smtClean="0"/>
              <a:t>.</a:t>
            </a:r>
          </a:p>
          <a:p>
            <a:pPr marL="0" lvl="0" indent="0" algn="l" rtl="0">
              <a:spcBef>
                <a:spcPts val="0"/>
              </a:spcBef>
              <a:spcAft>
                <a:spcPts val="1200"/>
              </a:spcAft>
              <a:buNone/>
            </a:pPr>
            <a:r>
              <a:rPr lang="en-US" dirty="0" err="1" smtClean="0"/>
              <a:t>Bước</a:t>
            </a:r>
            <a:r>
              <a:rPr lang="en-US" dirty="0" smtClean="0"/>
              <a:t> 4: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tập</a:t>
            </a:r>
            <a:r>
              <a:rPr lang="en-US" dirty="0" smtClean="0"/>
              <a:t> train </a:t>
            </a:r>
            <a:r>
              <a:rPr lang="en-US" dirty="0" err="1" smtClean="0"/>
              <a:t>và</a:t>
            </a:r>
            <a:r>
              <a:rPr lang="en-US" dirty="0" smtClean="0"/>
              <a:t> validation.</a:t>
            </a:r>
          </a:p>
          <a:p>
            <a:pPr marL="0" lvl="0" indent="0" algn="l" rtl="0">
              <a:spcBef>
                <a:spcPts val="0"/>
              </a:spcBef>
              <a:spcAft>
                <a:spcPts val="1200"/>
              </a:spcAft>
              <a:buNone/>
            </a:pPr>
            <a:r>
              <a:rPr lang="en-US" dirty="0" err="1" smtClean="0"/>
              <a:t>Bước</a:t>
            </a:r>
            <a:r>
              <a:rPr lang="en-US" dirty="0" smtClean="0"/>
              <a:t> 5: </a:t>
            </a:r>
            <a:r>
              <a:rPr lang="en-US" dirty="0" err="1" smtClean="0"/>
              <a:t>Dùng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test.</a:t>
            </a:r>
            <a:endParaRPr dirty="0"/>
          </a:p>
        </p:txBody>
      </p:sp>
    </p:spTree>
    <p:extLst>
      <p:ext uri="{BB962C8B-B14F-4D97-AF65-F5344CB8AC3E}">
        <p14:creationId xmlns:p14="http://schemas.microsoft.com/office/powerpoint/2010/main" val="4247556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2"/>
          <a:stretch>
            <a:fillRect/>
          </a:stretch>
        </p:blipFill>
        <p:spPr>
          <a:xfrm>
            <a:off x="509577" y="851262"/>
            <a:ext cx="8123238" cy="3631649"/>
          </a:xfrm>
          <a:prstGeom prst="rect">
            <a:avLst/>
          </a:prstGeom>
        </p:spPr>
      </p:pic>
    </p:spTree>
    <p:extLst>
      <p:ext uri="{BB962C8B-B14F-4D97-AF65-F5344CB8AC3E}">
        <p14:creationId xmlns:p14="http://schemas.microsoft.com/office/powerpoint/2010/main" val="965435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405019" y="1175609"/>
            <a:ext cx="4628600" cy="323791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Underfit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mát</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không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so </a:t>
            </a:r>
            <a:r>
              <a:rPr lang="en-US" sz="1600" dirty="0" err="1" smtClean="0">
                <a:latin typeface="Calibri" panose="020F0502020204030204" pitchFamily="34" charset="0"/>
                <a:cs typeface="Calibri" panose="020F0502020204030204" pitchFamily="34" charset="0"/>
              </a:rPr>
              <a:t>với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xuất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phát</a:t>
            </a:r>
            <a:r>
              <a:rPr lang="en-US" sz="1600" dirty="0" smtClean="0">
                <a:latin typeface="Calibri" panose="020F0502020204030204" pitchFamily="34" charset="0"/>
                <a:cs typeface="Calibri" panose="020F0502020204030204" pitchFamily="34" charset="0"/>
              </a:rPr>
              <a:t>.</a:t>
            </a:r>
          </a:p>
          <a:p>
            <a:pPr marL="0" lvl="0" indent="0" algn="l" rtl="0">
              <a:spcBef>
                <a:spcPts val="0"/>
              </a:spcBef>
              <a:spcAft>
                <a:spcPts val="1200"/>
              </a:spcAft>
              <a:buNone/>
            </a:pPr>
            <a:endParaRPr lang="en-US" sz="1600" dirty="0">
              <a:latin typeface="Calibri" panose="020F0502020204030204" pitchFamily="34" charset="0"/>
              <a:cs typeface="Calibri" panose="020F0502020204030204" pitchFamily="34" charset="0"/>
            </a:endParaRPr>
          </a:p>
          <a:p>
            <a:pPr marL="0" lvl="0" indent="0" algn="l" rtl="0">
              <a:spcBef>
                <a:spcPts val="0"/>
              </a:spcBef>
              <a:spcAft>
                <a:spcPts val="1200"/>
              </a:spcAft>
              <a:buNone/>
            </a:pPr>
            <a:r>
              <a:rPr lang="en-US" sz="1600" dirty="0" err="1" smtClean="0">
                <a:latin typeface="Calibri" panose="020F0502020204030204" pitchFamily="34" charset="0"/>
                <a:cs typeface="Calibri" panose="020F0502020204030204" pitchFamily="34" charset="0"/>
              </a:rPr>
              <a:t>Overfit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Gía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hàm</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giảm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nhiều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nhưng</a:t>
            </a:r>
            <a:r>
              <a:rPr lang="en-US" sz="1600" dirty="0" smtClean="0">
                <a:latin typeface="Calibri" panose="020F0502020204030204" pitchFamily="34" charset="0"/>
                <a:cs typeface="Calibri" panose="020F0502020204030204" pitchFamily="34" charset="0"/>
              </a:rPr>
              <a:t> loss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validation </a:t>
            </a:r>
            <a:r>
              <a:rPr lang="en-US" sz="1600" dirty="0" err="1" smtClean="0">
                <a:latin typeface="Calibri" panose="020F0502020204030204" pitchFamily="34" charset="0"/>
                <a:cs typeface="Calibri" panose="020F0502020204030204" pitchFamily="34" charset="0"/>
              </a:rPr>
              <a:t>lại</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chứng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tỏ</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mô</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hình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đã</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thuộc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lòng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tập</a:t>
            </a:r>
            <a:r>
              <a:rPr lang="en-US" sz="1600" dirty="0" smtClean="0">
                <a:latin typeface="Calibri" panose="020F0502020204030204" pitchFamily="34" charset="0"/>
                <a:cs typeface="Calibri" panose="020F0502020204030204" pitchFamily="34" charset="0"/>
              </a:rPr>
              <a:t> train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thiếu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tính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tổng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quát</a:t>
            </a: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5033619" y="1012775"/>
            <a:ext cx="3798681" cy="2487979"/>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Làm</a:t>
            </a:r>
            <a:r>
              <a:rPr lang="en-US" dirty="0" smtClean="0"/>
              <a:t> </a:t>
            </a:r>
            <a:r>
              <a:rPr lang="en-US" dirty="0" err="1" smtClean="0"/>
              <a:t>sao</a:t>
            </a:r>
            <a:r>
              <a:rPr lang="en-US" dirty="0" smtClean="0"/>
              <a:t> </a:t>
            </a:r>
            <a:r>
              <a:rPr lang="en-US" dirty="0" err="1" smtClean="0"/>
              <a:t>để</a:t>
            </a:r>
            <a:r>
              <a:rPr lang="en-US" dirty="0" smtClean="0"/>
              <a:t> </a:t>
            </a:r>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endParaRPr lang="en-US" dirty="0"/>
          </a:p>
        </p:txBody>
      </p:sp>
      <p:sp>
        <p:nvSpPr>
          <p:cNvPr id="3" name="Text Placeholder 2"/>
          <p:cNvSpPr>
            <a:spLocks noGrp="1"/>
          </p:cNvSpPr>
          <p:nvPr>
            <p:ph type="body" idx="1"/>
          </p:nvPr>
        </p:nvSpPr>
        <p:spPr/>
        <p:txBody>
          <a:bodyPr/>
          <a:lstStyle/>
          <a:p>
            <a:r>
              <a:rPr lang="en-US" dirty="0" err="1" smtClean="0"/>
              <a:t>Chọn</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a:t>
            </a:r>
            <a:r>
              <a:rPr lang="en-US" dirty="0" err="1" smtClean="0"/>
              <a:t>vừa</a:t>
            </a:r>
            <a:r>
              <a:rPr lang="en-US" dirty="0" smtClean="0"/>
              <a:t> </a:t>
            </a:r>
            <a:r>
              <a:rPr lang="en-US" dirty="0" err="1" smtClean="0"/>
              <a:t>đủ</a:t>
            </a:r>
            <a:r>
              <a:rPr lang="en-US" dirty="0" smtClean="0"/>
              <a:t> </a:t>
            </a:r>
            <a:r>
              <a:rPr lang="en-US" dirty="0" err="1" smtClean="0"/>
              <a:t>để</a:t>
            </a:r>
            <a:r>
              <a:rPr lang="en-US" dirty="0" smtClean="0"/>
              <a:t> </a:t>
            </a:r>
            <a:r>
              <a:rPr lang="en-US" dirty="0" err="1" smtClean="0"/>
              <a:t>hàm</a:t>
            </a:r>
            <a:r>
              <a:rPr lang="en-US" dirty="0" smtClean="0"/>
              <a:t> </a:t>
            </a:r>
            <a:r>
              <a:rPr lang="en-US" dirty="0" err="1" smtClean="0"/>
              <a:t>hội</a:t>
            </a:r>
            <a:r>
              <a:rPr lang="en-US" dirty="0" smtClean="0"/>
              <a:t> </a:t>
            </a:r>
            <a:r>
              <a:rPr lang="en-US" dirty="0" err="1" smtClean="0"/>
              <a:t>tụ</a:t>
            </a:r>
            <a:r>
              <a:rPr lang="en-US" dirty="0" smtClean="0"/>
              <a:t>, </a:t>
            </a:r>
            <a:r>
              <a:rPr lang="en-US" dirty="0" err="1" smtClean="0"/>
              <a:t>nhưng</a:t>
            </a:r>
            <a:r>
              <a:rPr lang="en-US" dirty="0" smtClean="0"/>
              <a:t> </a:t>
            </a:r>
            <a:r>
              <a:rPr lang="en-US" dirty="0" err="1" smtClean="0"/>
              <a:t>không</a:t>
            </a:r>
            <a:r>
              <a:rPr lang="en-US" dirty="0" smtClean="0"/>
              <a:t> </a:t>
            </a:r>
            <a:r>
              <a:rPr lang="en-US" dirty="0" err="1" smtClean="0"/>
              <a:t>quá</a:t>
            </a:r>
            <a:r>
              <a:rPr lang="en-US" dirty="0" smtClean="0"/>
              <a:t> </a:t>
            </a:r>
            <a:r>
              <a:rPr lang="en-US" dirty="0" err="1" smtClean="0"/>
              <a:t>chậm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1026" name="Picture 2" descr="Setting the learning rate of you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540893"/>
            <a:ext cx="7399618" cy="28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33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2747764" y="1562594"/>
            <a:ext cx="3648472" cy="2587098"/>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69219"/>
                <a:ext cx="6819072"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0</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oMath>
                  </m:oMathPara>
                </a14:m>
                <a:endParaRPr lang="en-US" dirty="0" smtClean="0"/>
              </a:p>
              <a:p>
                <a:pPr marL="114300" indent="0">
                  <a:buNone/>
                </a:pPr>
                <a:endParaRPr lang="en-US" i="1" dirty="0" smtClean="0">
                  <a:latin typeface="Cambria Math" panose="02040503050406030204" pitchFamily="18" charset="0"/>
                  <a:ea typeface="Cambria Math" panose="02040503050406030204" pitchFamily="18" charset="0"/>
                </a:endParaRPr>
              </a:p>
              <a:p>
                <a:pPr marL="114300" indent="0">
                  <a:buNone/>
                </a:pPr>
                <a:endParaRPr lang="en-US" dirty="0"/>
              </a:p>
              <a:p>
                <a:r>
                  <a:rPr lang="en-US" dirty="0" smtClean="0"/>
                  <a:t>Theo </a:t>
                </a:r>
                <a:r>
                  <a:rPr lang="en-US" dirty="0" err="1" smtClean="0"/>
                  <a:t>hằng</a:t>
                </a:r>
                <a:r>
                  <a:rPr lang="en-US" dirty="0" smtClean="0"/>
                  <a:t> </a:t>
                </a:r>
                <a:r>
                  <a:rPr lang="en-US" dirty="0" err="1" smtClean="0"/>
                  <a:t>số</a:t>
                </a:r>
                <a:r>
                  <a:rPr lang="en-US" dirty="0" smtClean="0"/>
                  <a:t>:</a:t>
                </a:r>
              </a:p>
              <a:p>
                <a:pPr marL="114300" indent="0" algn="ctr">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oMath>
                </a14:m>
                <a:r>
                  <a:rPr lang="en-US" dirty="0"/>
                  <a:t> for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∈(0,1)</m:t>
                    </m:r>
                  </m:oMath>
                </a14:m>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max</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oMath>
                  </m:oMathPara>
                </a14:m>
                <a:endParaRPr lang="en-US" dirty="0"/>
              </a:p>
              <a:p>
                <a:pPr marL="11430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69219"/>
                <a:ext cx="6819072" cy="3263504"/>
              </a:xfrm>
              <a:blipFill>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923574" y="848140"/>
            <a:ext cx="2862684" cy="1963600"/>
          </a:xfrm>
          <a:prstGeom prst="rect">
            <a:avLst/>
          </a:prstGeom>
        </p:spPr>
      </p:pic>
      <p:pic>
        <p:nvPicPr>
          <p:cNvPr id="8" name="Picture 7"/>
          <p:cNvPicPr>
            <a:picLocks noChangeAspect="1"/>
          </p:cNvPicPr>
          <p:nvPr/>
        </p:nvPicPr>
        <p:blipFill>
          <a:blip r:embed="rId4"/>
          <a:stretch>
            <a:fillRect/>
          </a:stretch>
        </p:blipFill>
        <p:spPr>
          <a:xfrm>
            <a:off x="5979776" y="2864747"/>
            <a:ext cx="2806481" cy="2012054"/>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Dropout</a:t>
            </a:r>
            <a:endParaRPr dirty="0"/>
          </a:p>
        </p:txBody>
      </p:sp>
      <p:sp>
        <p:nvSpPr>
          <p:cNvPr id="100" name="Google Shape;100;p21"/>
          <p:cNvSpPr txBox="1">
            <a:spLocks noGrp="1"/>
          </p:cNvSpPr>
          <p:nvPr>
            <p:ph type="body" idx="1"/>
          </p:nvPr>
        </p:nvSpPr>
        <p:spPr>
          <a:xfrm>
            <a:off x="311700" y="1152475"/>
            <a:ext cx="4016226" cy="1834628"/>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err="1" smtClean="0"/>
              <a:t>Để</a:t>
            </a:r>
            <a:r>
              <a:rPr lang="en-GB" dirty="0" smtClean="0"/>
              <a:t> </a:t>
            </a:r>
            <a:r>
              <a:rPr lang="en-GB" dirty="0" err="1" smtClean="0"/>
              <a:t>tránh</a:t>
            </a:r>
            <a:r>
              <a:rPr lang="en-GB" dirty="0" smtClean="0"/>
              <a:t> </a:t>
            </a:r>
            <a:r>
              <a:rPr lang="en-GB" dirty="0" err="1" smtClean="0"/>
              <a:t>mô</a:t>
            </a:r>
            <a:r>
              <a:rPr lang="en-GB" dirty="0" smtClean="0"/>
              <a:t> </a:t>
            </a:r>
            <a:r>
              <a:rPr lang="en-GB" dirty="0" err="1" smtClean="0"/>
              <a:t>hình</a:t>
            </a:r>
            <a:r>
              <a:rPr lang="en-GB" dirty="0" smtClean="0"/>
              <a:t> </a:t>
            </a:r>
            <a:r>
              <a:rPr lang="en-GB" dirty="0" err="1" smtClean="0"/>
              <a:t>overfit</a:t>
            </a:r>
            <a:r>
              <a:rPr lang="en-GB" dirty="0" smtClean="0"/>
              <a:t>, </a:t>
            </a:r>
            <a:r>
              <a:rPr lang="en-GB" dirty="0" err="1" smtClean="0"/>
              <a:t>các</a:t>
            </a:r>
            <a:r>
              <a:rPr lang="en-GB" dirty="0" smtClean="0"/>
              <a:t> </a:t>
            </a:r>
            <a:r>
              <a:rPr lang="en-GB" dirty="0" err="1" smtClean="0"/>
              <a:t>kỹ</a:t>
            </a:r>
            <a:r>
              <a:rPr lang="en-GB" dirty="0" smtClean="0"/>
              <a:t> </a:t>
            </a:r>
            <a:r>
              <a:rPr lang="en-GB" dirty="0" err="1" smtClean="0"/>
              <a:t>thuật</a:t>
            </a:r>
            <a:r>
              <a:rPr lang="en-GB" dirty="0" smtClean="0"/>
              <a:t> </a:t>
            </a:r>
            <a:r>
              <a:rPr lang="en-GB" dirty="0" err="1" smtClean="0"/>
              <a:t>điều</a:t>
            </a:r>
            <a:r>
              <a:rPr lang="en-GB" dirty="0" smtClean="0"/>
              <a:t> </a:t>
            </a:r>
            <a:r>
              <a:rPr lang="en-GB" dirty="0" err="1" smtClean="0"/>
              <a:t>chỉnh</a:t>
            </a:r>
            <a:r>
              <a:rPr lang="en-GB" dirty="0" smtClean="0"/>
              <a:t> (regularization) </a:t>
            </a:r>
            <a:r>
              <a:rPr lang="en-GB" dirty="0" err="1" smtClean="0"/>
              <a:t>thường</a:t>
            </a:r>
            <a:r>
              <a:rPr lang="en-GB" dirty="0" smtClean="0"/>
              <a:t> </a:t>
            </a:r>
            <a:r>
              <a:rPr lang="en-GB" dirty="0" err="1" smtClean="0"/>
              <a:t>được</a:t>
            </a:r>
            <a:r>
              <a:rPr lang="en-GB" dirty="0" smtClean="0"/>
              <a:t> </a:t>
            </a:r>
            <a:r>
              <a:rPr lang="en-GB" dirty="0" err="1" smtClean="0"/>
              <a:t>áp</a:t>
            </a:r>
            <a:r>
              <a:rPr lang="en-GB" dirty="0" smtClean="0"/>
              <a:t> </a:t>
            </a:r>
            <a:r>
              <a:rPr lang="en-GB" dirty="0" err="1" smtClean="0"/>
              <a:t>dụng</a:t>
            </a:r>
            <a:r>
              <a:rPr lang="en-GB" dirty="0" smtClean="0"/>
              <a:t> </a:t>
            </a:r>
            <a:r>
              <a:rPr lang="en-GB" dirty="0" err="1" smtClean="0"/>
              <a:t>là</a:t>
            </a:r>
            <a:r>
              <a:rPr lang="en-GB" dirty="0" smtClean="0"/>
              <a:t> Drop out: </a:t>
            </a:r>
            <a:r>
              <a:rPr lang="en-GB" dirty="0" err="1" smtClean="0"/>
              <a:t>thay</a:t>
            </a:r>
            <a:r>
              <a:rPr lang="en-GB" dirty="0" smtClean="0"/>
              <a:t> </a:t>
            </a:r>
            <a:r>
              <a:rPr lang="en-GB" dirty="0" err="1" smtClean="0"/>
              <a:t>phiên</a:t>
            </a:r>
            <a:r>
              <a:rPr lang="en-GB" dirty="0" smtClean="0"/>
              <a:t> </a:t>
            </a:r>
            <a:r>
              <a:rPr lang="en-GB" dirty="0" err="1" smtClean="0"/>
              <a:t>không</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một</a:t>
            </a:r>
            <a:r>
              <a:rPr lang="en-GB" dirty="0" smtClean="0"/>
              <a:t> </a:t>
            </a:r>
            <a:r>
              <a:rPr lang="en-GB" dirty="0" err="1" smtClean="0"/>
              <a:t>vài</a:t>
            </a:r>
            <a:r>
              <a:rPr lang="en-GB" dirty="0" smtClean="0"/>
              <a:t> </a:t>
            </a:r>
            <a:r>
              <a:rPr lang="en-GB" dirty="0" err="1" smtClean="0"/>
              <a:t>nút</a:t>
            </a:r>
            <a:r>
              <a:rPr lang="en-GB" dirty="0" smtClean="0"/>
              <a:t> </a:t>
            </a:r>
            <a:r>
              <a:rPr lang="en-GB" dirty="0" err="1" smtClean="0"/>
              <a:t>trong</a:t>
            </a:r>
            <a:r>
              <a:rPr lang="en-GB" dirty="0" smtClean="0"/>
              <a:t> </a:t>
            </a:r>
            <a:r>
              <a:rPr lang="en-GB" dirty="0" err="1" smtClean="0"/>
              <a:t>mô</a:t>
            </a:r>
            <a:r>
              <a:rPr lang="en-GB" dirty="0" smtClean="0"/>
              <a:t> </a:t>
            </a:r>
            <a:r>
              <a:rPr lang="en-GB" dirty="0" err="1" smtClean="0"/>
              <a:t>hình</a:t>
            </a:r>
            <a:r>
              <a:rPr lang="en-GB" dirty="0" smtClean="0"/>
              <a:t> </a:t>
            </a:r>
            <a:r>
              <a:rPr lang="en-GB" dirty="0" err="1" smtClean="0"/>
              <a:t>trong</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huấn</a:t>
            </a:r>
            <a:r>
              <a:rPr lang="en-GB" dirty="0" smtClean="0"/>
              <a:t> </a:t>
            </a:r>
            <a:r>
              <a:rPr lang="en-GB" dirty="0" err="1" smtClean="0"/>
              <a:t>luyện</a:t>
            </a:r>
            <a:r>
              <a:rPr lang="en-GB" dirty="0" smtClean="0"/>
              <a:t>.</a:t>
            </a:r>
          </a:p>
        </p:txBody>
      </p:sp>
      <p:pic>
        <p:nvPicPr>
          <p:cNvPr id="3" name="Picture 2"/>
          <p:cNvPicPr>
            <a:picLocks noChangeAspect="1"/>
          </p:cNvPicPr>
          <p:nvPr/>
        </p:nvPicPr>
        <p:blipFill>
          <a:blip r:embed="rId3"/>
          <a:stretch>
            <a:fillRect/>
          </a:stretch>
        </p:blipFill>
        <p:spPr>
          <a:xfrm>
            <a:off x="4513420" y="1152475"/>
            <a:ext cx="4504373" cy="1834628"/>
          </a:xfrm>
          <a:prstGeom prst="rect">
            <a:avLst/>
          </a:prstGeom>
        </p:spPr>
      </p:pic>
      <p:pic>
        <p:nvPicPr>
          <p:cNvPr id="2" name="Picture 1"/>
          <p:cNvPicPr>
            <a:picLocks noChangeAspect="1"/>
          </p:cNvPicPr>
          <p:nvPr/>
        </p:nvPicPr>
        <p:blipFill>
          <a:blip r:embed="rId4"/>
          <a:stretch>
            <a:fillRect/>
          </a:stretch>
        </p:blipFill>
        <p:spPr>
          <a:xfrm>
            <a:off x="311699" y="3137606"/>
            <a:ext cx="3724275" cy="600075"/>
          </a:xfrm>
          <a:prstGeom prst="rect">
            <a:avLst/>
          </a:prstGeom>
        </p:spPr>
      </p:pic>
    </p:spTree>
    <p:extLst>
      <p:ext uri="{BB962C8B-B14F-4D97-AF65-F5344CB8AC3E}">
        <p14:creationId xmlns:p14="http://schemas.microsoft.com/office/powerpoint/2010/main" val="2280279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Early stopping</a:t>
            </a:r>
            <a:endParaRPr dirty="0"/>
          </a:p>
        </p:txBody>
      </p:sp>
      <p:sp>
        <p:nvSpPr>
          <p:cNvPr id="100" name="Google Shape;100;p21"/>
          <p:cNvSpPr txBox="1">
            <a:spLocks noGrp="1"/>
          </p:cNvSpPr>
          <p:nvPr>
            <p:ph type="body" idx="1"/>
          </p:nvPr>
        </p:nvSpPr>
        <p:spPr>
          <a:xfrm>
            <a:off x="311699" y="1038175"/>
            <a:ext cx="7600400"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Early stopping: </a:t>
            </a:r>
            <a:r>
              <a:rPr lang="en-GB" dirty="0" err="1" smtClean="0"/>
              <a:t>Dừng</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khi</a:t>
            </a:r>
            <a:r>
              <a:rPr lang="en-GB" dirty="0" smtClean="0"/>
              <a:t> </a:t>
            </a:r>
            <a:r>
              <a:rPr lang="en-GB" dirty="0" err="1" smtClean="0"/>
              <a:t>bắt</a:t>
            </a:r>
            <a:r>
              <a:rPr lang="en-GB" dirty="0" smtClean="0"/>
              <a:t> </a:t>
            </a:r>
            <a:r>
              <a:rPr lang="en-GB" dirty="0" err="1" smtClean="0"/>
              <a:t>đầu</a:t>
            </a:r>
            <a:r>
              <a:rPr lang="en-GB" dirty="0" smtClean="0"/>
              <a:t> </a:t>
            </a:r>
            <a:r>
              <a:rPr lang="en-GB" dirty="0" err="1" smtClean="0"/>
              <a:t>overfit</a:t>
            </a:r>
            <a:endParaRPr dirty="0"/>
          </a:p>
        </p:txBody>
      </p:sp>
      <p:pic>
        <p:nvPicPr>
          <p:cNvPr id="2" name="Picture 1"/>
          <p:cNvPicPr>
            <a:picLocks noChangeAspect="1"/>
          </p:cNvPicPr>
          <p:nvPr/>
        </p:nvPicPr>
        <p:blipFill>
          <a:blip r:embed="rId3"/>
          <a:stretch>
            <a:fillRect/>
          </a:stretch>
        </p:blipFill>
        <p:spPr>
          <a:xfrm>
            <a:off x="1708150" y="1697428"/>
            <a:ext cx="6597650" cy="2871447"/>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Regularization: weight decay</a:t>
            </a:r>
            <a:endParaRPr dirty="0"/>
          </a:p>
        </p:txBody>
      </p:sp>
      <p:sp>
        <p:nvSpPr>
          <p:cNvPr id="100" name="Google Shape;100;p21"/>
          <p:cNvSpPr txBox="1">
            <a:spLocks noGrp="1"/>
          </p:cNvSpPr>
          <p:nvPr>
            <p:ph type="body" idx="1"/>
          </p:nvPr>
        </p:nvSpPr>
        <p:spPr>
          <a:xfrm>
            <a:off x="311699" y="1152475"/>
            <a:ext cx="7374975"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Weight decay: </a:t>
            </a:r>
            <a:r>
              <a:rPr lang="en-GB" dirty="0" err="1" smtClean="0"/>
              <a:t>Thêm</a:t>
            </a:r>
            <a:r>
              <a:rPr lang="en-GB" dirty="0" smtClean="0"/>
              <a:t> </a:t>
            </a:r>
            <a:r>
              <a:rPr lang="en-GB" dirty="0" err="1" smtClean="0"/>
              <a:t>vào</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smtClean="0"/>
              <a:t> </a:t>
            </a:r>
            <a:r>
              <a:rPr lang="en-GB" dirty="0" err="1" smtClean="0"/>
              <a:t>giá</a:t>
            </a:r>
            <a:r>
              <a:rPr lang="en-GB" dirty="0" smtClean="0"/>
              <a:t> </a:t>
            </a:r>
            <a:r>
              <a:rPr lang="en-GB" dirty="0" err="1" smtClean="0"/>
              <a:t>trị</a:t>
            </a:r>
            <a:r>
              <a:rPr lang="en-GB" dirty="0" smtClean="0"/>
              <a:t> </a:t>
            </a:r>
            <a:r>
              <a:rPr lang="en-GB" dirty="0" err="1" smtClean="0"/>
              <a:t>của</a:t>
            </a:r>
            <a:r>
              <a:rPr lang="en-GB" dirty="0" smtClean="0"/>
              <a:t> </a:t>
            </a:r>
            <a:r>
              <a:rPr lang="en-GB" dirty="0" err="1" smtClean="0"/>
              <a:t>trọng</a:t>
            </a:r>
            <a:r>
              <a:rPr lang="en-GB" dirty="0" smtClean="0"/>
              <a:t> </a:t>
            </a:r>
            <a:r>
              <a:rPr lang="en-GB" dirty="0" err="1" smtClean="0"/>
              <a:t>số</a:t>
            </a:r>
            <a:r>
              <a:rPr lang="en-GB" dirty="0" smtClean="0"/>
              <a:t>, </a:t>
            </a:r>
            <a:r>
              <a:rPr lang="en-GB" dirty="0" err="1" smtClean="0"/>
              <a:t>để</a:t>
            </a:r>
            <a:r>
              <a:rPr lang="en-GB" dirty="0" smtClean="0"/>
              <a:t> </a:t>
            </a:r>
            <a:r>
              <a:rPr lang="en-GB" dirty="0" err="1" smtClean="0"/>
              <a:t>kiềm</a:t>
            </a:r>
            <a:r>
              <a:rPr lang="en-GB" dirty="0" smtClean="0"/>
              <a:t> </a:t>
            </a:r>
            <a:r>
              <a:rPr lang="en-GB" dirty="0" err="1" smtClean="0"/>
              <a:t>chế</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a:t>.</a:t>
            </a:r>
            <a:endParaRPr dirty="0"/>
          </a:p>
        </p:txBody>
      </p:sp>
      <p:pic>
        <p:nvPicPr>
          <p:cNvPr id="2050" name="Picture 2" descr="Query about weight decay - PyTorch Foru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773" y="2208212"/>
            <a:ext cx="4314825"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23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Cách</a:t>
            </a:r>
            <a:r>
              <a:rPr lang="en-GB" dirty="0" smtClean="0"/>
              <a:t> chia </a:t>
            </a:r>
            <a:r>
              <a:rPr lang="en-GB" dirty="0" err="1" smtClean="0"/>
              <a:t>các</a:t>
            </a:r>
            <a:r>
              <a:rPr lang="en-GB" dirty="0" smtClean="0"/>
              <a:t> </a:t>
            </a:r>
            <a:r>
              <a:rPr lang="en-GB" dirty="0" err="1" smtClean="0"/>
              <a:t>tập</a:t>
            </a:r>
            <a:r>
              <a:rPr lang="en-GB" dirty="0" smtClean="0"/>
              <a:t> </a:t>
            </a:r>
            <a:r>
              <a:rPr lang="en-GB" dirty="0" err="1" smtClean="0"/>
              <a:t>dữ</a:t>
            </a:r>
            <a:r>
              <a:rPr lang="en-GB" dirty="0" smtClean="0"/>
              <a:t> </a:t>
            </a:r>
            <a:r>
              <a:rPr lang="en-GB" dirty="0" err="1" smtClean="0"/>
              <a:t>liệu</a:t>
            </a:r>
            <a:r>
              <a:rPr lang="en-GB" dirty="0" smtClean="0"/>
              <a:t> (splitting </a:t>
            </a:r>
            <a:r>
              <a:rPr lang="en-GB" dirty="0"/>
              <a:t>and cross </a:t>
            </a:r>
            <a:r>
              <a:rPr lang="en-GB" dirty="0" smtClean="0"/>
              <a:t>validation)</a:t>
            </a:r>
            <a:endParaRPr dirty="0"/>
          </a:p>
        </p:txBody>
      </p:sp>
      <p:sp>
        <p:nvSpPr>
          <p:cNvPr id="88" name="Google Shape;88;p19"/>
          <p:cNvSpPr txBox="1">
            <a:spLocks noGrp="1"/>
          </p:cNvSpPr>
          <p:nvPr>
            <p:ph type="body" idx="1"/>
          </p:nvPr>
        </p:nvSpPr>
        <p:spPr>
          <a:xfrm>
            <a:off x="311700" y="1152475"/>
            <a:ext cx="2774400" cy="3416400"/>
          </a:xfrm>
          <a:prstGeom prst="rect">
            <a:avLst/>
          </a:prstGeom>
        </p:spPr>
        <p:txBody>
          <a:bodyPr spcFirstLastPara="1" wrap="square" lIns="91425" tIns="91425" rIns="91425" bIns="91425" anchor="t" anchorCtr="0">
            <a:normAutofit/>
          </a:bodyPr>
          <a:lstStyle/>
          <a:p>
            <a:pPr marL="342900" lvl="0" algn="l" rtl="0">
              <a:spcBef>
                <a:spcPts val="0"/>
              </a:spcBef>
              <a:spcAft>
                <a:spcPts val="1200"/>
              </a:spcAft>
              <a:buFont typeface="+mj-lt"/>
              <a:buAutoNum type="arabicPeriod"/>
            </a:pPr>
            <a:r>
              <a:rPr lang="en-US" sz="1400" dirty="0" err="1" smtClean="0"/>
              <a:t>Xác</a:t>
            </a:r>
            <a:r>
              <a:rPr lang="en-US" sz="1400" dirty="0" smtClean="0"/>
              <a:t> </a:t>
            </a:r>
            <a:r>
              <a:rPr lang="en-US" sz="1400" dirty="0" err="1" smtClean="0"/>
              <a:t>định</a:t>
            </a:r>
            <a:r>
              <a:rPr lang="en-US" sz="1400" dirty="0" smtClean="0"/>
              <a:t> </a:t>
            </a:r>
            <a:r>
              <a:rPr lang="en-US" sz="1400" dirty="0" err="1" smtClean="0"/>
              <a:t>tập</a:t>
            </a:r>
            <a:r>
              <a:rPr lang="en-US" sz="1400" dirty="0" smtClean="0"/>
              <a:t> test </a:t>
            </a:r>
            <a:r>
              <a:rPr lang="en-US" sz="1400" dirty="0" err="1" smtClean="0"/>
              <a:t>trước</a:t>
            </a:r>
            <a:endParaRPr lang="en-US" sz="1400" dirty="0"/>
          </a:p>
          <a:p>
            <a:pPr marL="342900" lvl="0" algn="l" rtl="0">
              <a:spcBef>
                <a:spcPts val="0"/>
              </a:spcBef>
              <a:spcAft>
                <a:spcPts val="1200"/>
              </a:spcAft>
              <a:buFont typeface="+mj-lt"/>
              <a:buAutoNum type="arabicPeriod"/>
            </a:pPr>
            <a:r>
              <a:rPr lang="en-US" sz="1400" dirty="0" smtClean="0"/>
              <a:t>Chia </a:t>
            </a:r>
            <a:r>
              <a:rPr lang="en-US" sz="1400" dirty="0" err="1" smtClean="0"/>
              <a:t>tập</a:t>
            </a:r>
            <a:r>
              <a:rPr lang="en-US" sz="1400" dirty="0" smtClean="0"/>
              <a:t> train </a:t>
            </a:r>
            <a:r>
              <a:rPr lang="en-US" sz="1400" dirty="0" err="1" smtClean="0"/>
              <a:t>thành</a:t>
            </a:r>
            <a:r>
              <a:rPr lang="en-US" sz="1400" dirty="0" smtClean="0"/>
              <a:t> </a:t>
            </a:r>
            <a:r>
              <a:rPr lang="en-US" sz="1400" dirty="0" err="1" smtClean="0"/>
              <a:t>nhiều</a:t>
            </a:r>
            <a:r>
              <a:rPr lang="en-US" sz="1400" dirty="0" smtClean="0"/>
              <a:t> </a:t>
            </a:r>
            <a:r>
              <a:rPr lang="en-US" sz="1400" dirty="0" err="1" smtClean="0"/>
              <a:t>phần</a:t>
            </a:r>
            <a:r>
              <a:rPr lang="en-US" sz="1400" dirty="0" smtClean="0"/>
              <a:t> (split), </a:t>
            </a:r>
            <a:r>
              <a:rPr lang="en-US" sz="1400" dirty="0" err="1" smtClean="0"/>
              <a:t>trong</a:t>
            </a:r>
            <a:r>
              <a:rPr lang="en-US" sz="1400" dirty="0" smtClean="0"/>
              <a:t> </a:t>
            </a:r>
            <a:r>
              <a:rPr lang="en-US" sz="1400" dirty="0" err="1" smtClean="0"/>
              <a:t>mỗi</a:t>
            </a:r>
            <a:r>
              <a:rPr lang="en-US" sz="1400" dirty="0" smtClean="0"/>
              <a:t> split </a:t>
            </a:r>
            <a:r>
              <a:rPr lang="en-US" sz="1400" dirty="0" err="1" smtClean="0"/>
              <a:t>gồm</a:t>
            </a:r>
            <a:r>
              <a:rPr lang="en-US" sz="1400" dirty="0" smtClean="0"/>
              <a:t> </a:t>
            </a:r>
            <a:r>
              <a:rPr lang="en-US" sz="1400" dirty="0" err="1" smtClean="0"/>
              <a:t>có</a:t>
            </a:r>
            <a:r>
              <a:rPr lang="en-US" sz="1400" dirty="0" smtClean="0"/>
              <a:t> training set </a:t>
            </a:r>
            <a:r>
              <a:rPr lang="en-US" sz="1400" dirty="0" err="1" smtClean="0"/>
              <a:t>và</a:t>
            </a:r>
            <a:r>
              <a:rPr lang="en-US" sz="1400" dirty="0" smtClean="0"/>
              <a:t> validation set</a:t>
            </a:r>
            <a:endParaRPr sz="1400"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2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250777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Neural Network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hàm</a:t>
            </a:r>
            <a:r>
              <a:rPr lang="en-US" dirty="0" smtClean="0"/>
              <a:t> activation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endParaRPr lang="en-US" dirty="0" smtClean="0"/>
          </a:p>
          <a:p>
            <a:pPr marL="285750" indent="-285750">
              <a:spcAft>
                <a:spcPts val="1200"/>
              </a:spcAft>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gồm</a:t>
            </a:r>
            <a:r>
              <a:rPr lang="en-US" dirty="0" smtClean="0"/>
              <a:t> 2 </a:t>
            </a:r>
            <a:r>
              <a:rPr lang="en-US" dirty="0" err="1" smtClean="0"/>
              <a:t>phần</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thuận</a:t>
            </a:r>
            <a:r>
              <a:rPr lang="en-US" dirty="0" smtClean="0"/>
              <a:t> </a:t>
            </a:r>
            <a:r>
              <a:rPr lang="en-US" dirty="0" err="1" smtClean="0"/>
              <a:t>và</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endParaRPr lang="en-US" dirty="0" smtClean="0"/>
          </a:p>
          <a:p>
            <a:pPr marL="285750" indent="-285750">
              <a:spcAft>
                <a:spcPts val="1200"/>
              </a:spcAft>
            </a:pPr>
            <a:r>
              <a:rPr lang="en-US" dirty="0" smtClean="0"/>
              <a:t>Lan </a:t>
            </a:r>
            <a:r>
              <a:rPr lang="en-US" dirty="0" err="1" smtClean="0"/>
              <a:t>truyền</a:t>
            </a:r>
            <a:r>
              <a:rPr lang="en-US" dirty="0" smtClean="0"/>
              <a:t> </a:t>
            </a:r>
            <a:r>
              <a:rPr lang="en-US" dirty="0" err="1" smtClean="0"/>
              <a:t>ngược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gradient descent </a:t>
            </a:r>
            <a:r>
              <a:rPr lang="en-US" dirty="0" err="1" smtClean="0"/>
              <a:t>cùng</a:t>
            </a:r>
            <a:r>
              <a:rPr lang="en-US" dirty="0" smtClean="0"/>
              <a:t> </a:t>
            </a:r>
            <a:r>
              <a:rPr lang="en-US" dirty="0" err="1" smtClean="0"/>
              <a:t>nhiều</a:t>
            </a:r>
            <a:r>
              <a:rPr lang="en-US" dirty="0" smtClean="0"/>
              <a:t> </a:t>
            </a:r>
            <a:r>
              <a:rPr lang="en-US" dirty="0" err="1" smtClean="0"/>
              <a:t>biến</a:t>
            </a:r>
            <a:r>
              <a:rPr lang="en-US" dirty="0" smtClean="0"/>
              <a:t> </a:t>
            </a:r>
            <a:r>
              <a:rPr lang="en-US" dirty="0" err="1" smtClean="0"/>
              <a:t>thể</a:t>
            </a:r>
            <a:endParaRPr lang="en-US" dirty="0" smtClean="0"/>
          </a:p>
          <a:p>
            <a:pPr marL="285750" indent="-285750">
              <a:spcAft>
                <a:spcPts val="1200"/>
              </a:spcAft>
            </a:pPr>
            <a:r>
              <a:rPr lang="en-US" dirty="0" err="1" smtClean="0"/>
              <a:t>Các</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có</a:t>
            </a:r>
            <a:r>
              <a:rPr lang="en-US" dirty="0" smtClean="0"/>
              <a:t> </a:t>
            </a:r>
            <a:r>
              <a:rPr lang="en-US" dirty="0" err="1" smtClean="0"/>
              <a:t>thể</a:t>
            </a:r>
            <a:r>
              <a:rPr lang="en-US" dirty="0" smtClean="0"/>
              <a:t> </a:t>
            </a:r>
            <a:r>
              <a:rPr lang="en-US" dirty="0" err="1" smtClean="0"/>
              <a:t>gặp</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overfit</a:t>
            </a:r>
            <a:r>
              <a:rPr lang="en-US" dirty="0" smtClean="0"/>
              <a:t> </a:t>
            </a:r>
            <a:r>
              <a:rPr lang="en-US" dirty="0" err="1" smtClean="0"/>
              <a:t>và</a:t>
            </a:r>
            <a:r>
              <a:rPr lang="en-US" dirty="0" smtClean="0"/>
              <a:t> </a:t>
            </a:r>
            <a:r>
              <a:rPr lang="en-US" dirty="0" err="1" smtClean="0"/>
              <a:t>underfit</a:t>
            </a:r>
            <a:endParaRPr dirty="0"/>
          </a:p>
        </p:txBody>
      </p:sp>
    </p:spTree>
    <p:extLst>
      <p:ext uri="{BB962C8B-B14F-4D97-AF65-F5344CB8AC3E}">
        <p14:creationId xmlns:p14="http://schemas.microsoft.com/office/powerpoint/2010/main" val="194640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smtClean="0"/>
              <a:t>MNIST/CIFAR10 classification with multiple </a:t>
            </a:r>
            <a:r>
              <a:rPr lang="en-US" smtClean="0"/>
              <a:t>layer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359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t>TODO</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Chuẩn</a:t>
            </a:r>
            <a:r>
              <a:rPr lang="en-US" dirty="0" smtClean="0"/>
              <a:t> </a:t>
            </a:r>
            <a:r>
              <a:rPr lang="en-US" dirty="0" err="1" smtClean="0"/>
              <a:t>bị</a:t>
            </a:r>
            <a:r>
              <a:rPr lang="en-US" dirty="0" smtClean="0"/>
              <a:t> code</a:t>
            </a:r>
            <a:endParaRPr dirty="0"/>
          </a:p>
        </p:txBody>
      </p:sp>
    </p:spTree>
    <p:extLst>
      <p:ext uri="{BB962C8B-B14F-4D97-AF65-F5344CB8AC3E}">
        <p14:creationId xmlns:p14="http://schemas.microsoft.com/office/powerpoint/2010/main" val="3342154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a:t>Quay </a:t>
            </a:r>
            <a:r>
              <a:rPr lang="en-US" dirty="0" err="1"/>
              <a:t>lại</a:t>
            </a:r>
            <a:r>
              <a:rPr lang="en-US" dirty="0"/>
              <a:t> </a:t>
            </a:r>
            <a:r>
              <a:rPr lang="en-US" dirty="0" err="1"/>
              <a:t>với</a:t>
            </a:r>
            <a:r>
              <a:rPr lang="en-US" dirty="0"/>
              <a:t> </a:t>
            </a:r>
            <a:r>
              <a:rPr lang="en-US" dirty="0" err="1"/>
              <a:t>hàm</a:t>
            </a:r>
            <a:r>
              <a:rPr lang="en-US" dirty="0"/>
              <a:t> loss:</a:t>
            </a:r>
          </a:p>
          <a:p>
            <a:endParaRPr lang="en-US" dirty="0"/>
          </a:p>
          <a:p>
            <a:r>
              <a:rPr lang="en-US" dirty="0"/>
              <a:t>F min </a:t>
            </a:r>
            <a:r>
              <a:rPr lang="en-US" dirty="0" err="1"/>
              <a:t>tại</a:t>
            </a:r>
            <a:r>
              <a:rPr lang="en-US" dirty="0"/>
              <a:t> (0,0)</a:t>
            </a:r>
          </a:p>
          <a:p>
            <a:pPr lvl="1"/>
            <a:r>
              <a:rPr lang="en-US" dirty="0" err="1"/>
              <a:t>Với</a:t>
            </a:r>
            <a:r>
              <a:rPr lang="en-US" dirty="0"/>
              <a:t> learning rate 0.4:</a:t>
            </a:r>
          </a:p>
          <a:p>
            <a:pPr lvl="1"/>
            <a:r>
              <a:rPr lang="en-US" dirty="0" err="1"/>
              <a:t>Với</a:t>
            </a:r>
            <a:r>
              <a:rPr lang="en-US" dirty="0"/>
              <a:t> learning rate 0.6:</a:t>
            </a:r>
          </a:p>
          <a:p>
            <a:endParaRPr lang="en-US" dirty="0"/>
          </a:p>
        </p:txBody>
      </p:sp>
      <p:pic>
        <p:nvPicPr>
          <p:cNvPr id="5" name="Picture 4"/>
          <p:cNvPicPr>
            <a:picLocks noChangeAspect="1"/>
          </p:cNvPicPr>
          <p:nvPr/>
        </p:nvPicPr>
        <p:blipFill>
          <a:blip r:embed="rId3"/>
          <a:stretch>
            <a:fillRect/>
          </a:stretch>
        </p:blipFill>
        <p:spPr>
          <a:xfrm>
            <a:off x="5164453" y="808286"/>
            <a:ext cx="2893219" cy="2057400"/>
          </a:xfrm>
          <a:prstGeom prst="rect">
            <a:avLst/>
          </a:prstGeom>
        </p:spPr>
      </p:pic>
      <p:pic>
        <p:nvPicPr>
          <p:cNvPr id="6" name="Picture 5"/>
          <p:cNvPicPr>
            <a:picLocks noChangeAspect="1"/>
          </p:cNvPicPr>
          <p:nvPr/>
        </p:nvPicPr>
        <p:blipFill>
          <a:blip r:embed="rId4"/>
          <a:stretch>
            <a:fillRect/>
          </a:stretch>
        </p:blipFill>
        <p:spPr>
          <a:xfrm>
            <a:off x="4936435" y="2884223"/>
            <a:ext cx="3057525" cy="2100263"/>
          </a:xfrm>
          <a:prstGeom prst="rect">
            <a:avLst/>
          </a:prstGeom>
        </p:spPr>
      </p:pic>
    </p:spTree>
    <p:extLst>
      <p:ext uri="{BB962C8B-B14F-4D97-AF65-F5344CB8AC3E}">
        <p14:creationId xmlns:p14="http://schemas.microsoft.com/office/powerpoint/2010/main" val="37978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36792" y="1093304"/>
                <a:ext cx="4294696" cy="2828908"/>
              </a:xfrm>
            </p:spPr>
            <p:txBody>
              <a:bodyPr>
                <a:normAutofit/>
              </a:bodyPr>
              <a:lstStyle/>
              <a:p>
                <a:r>
                  <a:rPr lang="en-US" sz="1400" dirty="0" smtClean="0"/>
                  <a:t>Tính</a:t>
                </a:r>
                <a:r>
                  <a:rPr lang="en-US" sz="1400" dirty="0"/>
                  <a:t> </a:t>
                </a:r>
                <a:r>
                  <a:rPr lang="en-US" sz="1400" dirty="0" err="1"/>
                  <a:t>toán</a:t>
                </a:r>
                <a:r>
                  <a:rPr lang="en-US" sz="1400" dirty="0"/>
                  <a:t> </a:t>
                </a:r>
                <a:r>
                  <a:rPr lang="en-US" sz="1400" dirty="0" err="1"/>
                  <a:t>đầu</a:t>
                </a:r>
                <a:r>
                  <a:rPr lang="en-US" sz="1400" dirty="0"/>
                  <a:t> </a:t>
                </a:r>
                <a:r>
                  <a:rPr lang="en-US" sz="1400" dirty="0" err="1"/>
                  <a:t>ra</a:t>
                </a:r>
                <a:r>
                  <a:rPr lang="en-US" sz="1400" dirty="0"/>
                  <a:t> (forward propagation</a:t>
                </a:r>
                <a:r>
                  <a:rPr lang="en-US" sz="1400" dirty="0" smtClean="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i="1">
                              <a:latin typeface="Cambria Math" panose="02040503050406030204" pitchFamily="18" charset="0"/>
                            </a:rPr>
                          </m:ctrlPr>
                        </m:dPr>
                        <m:e>
                          <m:r>
                            <a:rPr lang="en-US" sz="1400" b="0" i="1" smtClean="0">
                              <a:latin typeface="Cambria Math" panose="02040503050406030204" pitchFamily="18" charset="0"/>
                            </a:rPr>
                            <m:t>𝑦</m:t>
                          </m:r>
                        </m:e>
                      </m:d>
                      <m:r>
                        <a:rPr lang="en-US" sz="1400" i="1">
                          <a:latin typeface="Cambria Math" panose="02040503050406030204" pitchFamily="18" charset="0"/>
                        </a:rPr>
                        <m:t>=</m:t>
                      </m:r>
                      <m:r>
                        <a:rPr lang="en-US" sz="1400" b="0" i="1" smtClean="0">
                          <a:latin typeface="Cambria Math" panose="02040503050406030204" pitchFamily="18" charset="0"/>
                        </a:rPr>
                        <m:t>𝑔</m:t>
                      </m:r>
                      <m:d>
                        <m:dPr>
                          <m:ctrlPr>
                            <a:rPr lang="en-US" sz="1400" b="0" i="1">
                              <a:latin typeface="Cambria Math" panose="02040503050406030204" pitchFamily="18" charset="0"/>
                            </a:rPr>
                          </m:ctrlPr>
                        </m:dPr>
                        <m:e>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b="0" i="1" smtClean="0">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𝑇</m:t>
                          </m:r>
                        </m:sup>
                      </m:sSup>
                      <m:r>
                        <a:rPr lang="en-US" sz="1400" b="0" i="1" smtClean="0">
                          <a:latin typeface="Cambria Math" panose="02040503050406030204" pitchFamily="18" charset="0"/>
                        </a:rPr>
                        <m:t>𝑊</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dirty="0" smtClean="0"/>
              </a:p>
              <a:p>
                <a:pPr marL="114300" indent="0">
                  <a:buNone/>
                </a:pPr>
                <a:r>
                  <a:rPr lang="en-US" sz="1400" dirty="0" err="1" smtClean="0"/>
                  <a:t>Với</a:t>
                </a:r>
                <a:r>
                  <a:rPr lang="en-US" sz="1400" dirty="0" smtClean="0"/>
                  <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mr>
                          <m:mr>
                            <m:e>
                              <m:r>
                                <a:rPr lang="en-US" sz="1400" b="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e>
                          </m:mr>
                        </m:m>
                      </m:e>
                    </m:d>
                  </m:oMath>
                </a14:m>
                <a:r>
                  <a:rPr lang="en-US" sz="1400" dirty="0" smtClean="0"/>
                  <a:t> và </a:t>
                </a:r>
                <a14:m>
                  <m:oMath xmlns:m="http://schemas.openxmlformats.org/officeDocument/2006/math">
                    <m:r>
                      <m:rPr>
                        <m:sty m:val="p"/>
                      </m:rPr>
                      <a:rPr lang="en-US" sz="1400" b="0" i="0" smtClean="0">
                        <a:latin typeface="Cambria Math" panose="02040503050406030204" pitchFamily="18" charset="0"/>
                      </a:rPr>
                      <m:t>W</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𝑤</m:t>
                                  </m:r>
                                </m:e>
                                <m:sub>
                                  <m:r>
                                    <a:rPr lang="en-US" sz="1400" i="1">
                                      <a:latin typeface="Cambria Math" panose="02040503050406030204" pitchFamily="18" charset="0"/>
                                    </a:rPr>
                                    <m:t>1</m:t>
                                  </m:r>
                                </m:sub>
                              </m:sSub>
                            </m:e>
                          </m:mr>
                          <m:mr>
                            <m:e>
                              <m:r>
                                <a:rPr lang="en-US" sz="1400" i="1">
                                  <a:latin typeface="Cambria Math" panose="02040503050406030204" pitchFamily="18" charset="0"/>
                                </a:rPr>
                                <m:t>⋮</m:t>
                              </m:r>
                            </m:e>
                          </m:mr>
                          <m:m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sub>
                              </m:sSub>
                            </m:e>
                          </m:mr>
                        </m:m>
                      </m:e>
                    </m:d>
                  </m:oMath>
                </a14:m>
                <a:endParaRPr lang="en-US" sz="1400" dirty="0"/>
              </a:p>
              <a:p>
                <a:endParaRPr lang="en-US" sz="1400" dirty="0" smtClean="0"/>
              </a:p>
              <a:p>
                <a:r>
                  <a:rPr lang="en-US" sz="1400" dirty="0" err="1" smtClean="0"/>
                  <a:t>Mạng</a:t>
                </a:r>
                <a:r>
                  <a:rPr lang="en-US" sz="1400" dirty="0" smtClean="0"/>
                  <a:t> neuron </a:t>
                </a:r>
                <a:r>
                  <a:rPr lang="en-US" sz="1400" dirty="0" err="1" smtClean="0"/>
                  <a:t>phức</a:t>
                </a:r>
                <a:r>
                  <a:rPr lang="en-US" sz="1400" dirty="0" smtClean="0"/>
                  <a:t> </a:t>
                </a:r>
                <a:r>
                  <a:rPr lang="en-US" sz="1400" dirty="0" err="1" smtClean="0"/>
                  <a:t>tạp</a:t>
                </a:r>
                <a:r>
                  <a:rPr lang="en-US" sz="1400" dirty="0" smtClean="0"/>
                  <a:t> </a:t>
                </a:r>
                <a:r>
                  <a:rPr lang="en-US" sz="1400" dirty="0" err="1" smtClean="0"/>
                  <a:t>hơn</a:t>
                </a:r>
                <a:r>
                  <a:rPr lang="en-US" sz="1400" dirty="0" smtClean="0"/>
                  <a:t> linear regression ở </a:t>
                </a:r>
                <a:r>
                  <a:rPr lang="en-US" sz="1400" dirty="0" err="1" smtClean="0"/>
                  <a:t>hàm</a:t>
                </a:r>
                <a:r>
                  <a:rPr lang="en-US" sz="1400" dirty="0" smtClean="0"/>
                  <a:t> activation </a:t>
                </a:r>
                <a14:m>
                  <m:oMath xmlns:m="http://schemas.openxmlformats.org/officeDocument/2006/math">
                    <m:r>
                      <a:rPr lang="en-US" sz="1400" i="1">
                        <a:latin typeface="Cambria Math" panose="02040503050406030204" pitchFamily="18" charset="0"/>
                      </a:rPr>
                      <m:t>𝑔</m:t>
                    </m:r>
                  </m:oMath>
                </a14:m>
                <a:endParaRPr lang="en-US" sz="1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36792" y="1093304"/>
                <a:ext cx="4294696" cy="282890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39" y="844970"/>
            <a:ext cx="4212461" cy="2070532"/>
          </a:xfrm>
          <a:prstGeom prst="rect">
            <a:avLst/>
          </a:prstGeom>
        </p:spPr>
      </p:pic>
    </p:spTree>
    <p:extLst>
      <p:ext uri="{BB962C8B-B14F-4D97-AF65-F5344CB8AC3E}">
        <p14:creationId xmlns:p14="http://schemas.microsoft.com/office/powerpoint/2010/main" val="35955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Mạng</a:t>
            </a:r>
            <a:r>
              <a:rPr lang="en-US" dirty="0" smtClean="0"/>
              <a:t> neuron </a:t>
            </a:r>
            <a:r>
              <a:rPr lang="en-US" dirty="0" err="1" smtClean="0"/>
              <a:t>một</a:t>
            </a:r>
            <a:r>
              <a:rPr lang="en-US" dirty="0" smtClean="0"/>
              <a:t> </a:t>
            </a:r>
            <a:r>
              <a:rPr lang="en-US" dirty="0" err="1" smtClean="0"/>
              <a:t>lớp</a:t>
            </a:r>
            <a:r>
              <a:rPr lang="en-US" dirty="0" smtClean="0"/>
              <a:t> (perceptron)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557" y="1419459"/>
            <a:ext cx="4495693" cy="20680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 Placeholder 2"/>
              <p:cNvSpPr txBox="1">
                <a:spLocks/>
              </p:cNvSpPr>
              <p:nvPr/>
            </p:nvSpPr>
            <p:spPr>
              <a:xfrm>
                <a:off x="332916" y="946623"/>
                <a:ext cx="4068964" cy="3967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a:t>Một</a:t>
                </a:r>
                <a:r>
                  <a:rPr lang="en-US" dirty="0"/>
                  <a:t> </a:t>
                </a:r>
                <a:r>
                  <a:rPr lang="en-US" dirty="0" err="1"/>
                  <a:t>ví</a:t>
                </a:r>
                <a:r>
                  <a:rPr lang="en-US" dirty="0"/>
                  <a:t> </a:t>
                </a:r>
                <a:r>
                  <a:rPr lang="en-US" dirty="0" err="1"/>
                  <a:t>dụ</a:t>
                </a:r>
                <a:r>
                  <a:rPr lang="en-US" dirty="0"/>
                  <a:t> </a:t>
                </a:r>
                <a:r>
                  <a:rPr lang="en-US" dirty="0" err="1"/>
                  <a:t>của</a:t>
                </a:r>
                <a:r>
                  <a:rPr lang="en-US" dirty="0"/>
                  <a:t> </a:t>
                </a:r>
                <a:r>
                  <a:rPr lang="en-US" dirty="0" err="1"/>
                  <a:t>hàm</a:t>
                </a:r>
                <a:r>
                  <a:rPr lang="en-US" dirty="0"/>
                  <a:t> activation: </a:t>
                </a:r>
                <a:r>
                  <a:rPr lang="en-US" dirty="0" smtClean="0"/>
                  <a:t>Sigmoid</a:t>
                </a:r>
                <a:r>
                  <a:rPr lang="en-US" dirty="0" smtClean="0">
                    <a:ea typeface="Cambria Math" panose="02040503050406030204" pitchFamily="18" charset="0"/>
                  </a:rPr>
                  <a:t>: </a:t>
                </a:r>
                <a:endParaRPr lang="en-US" dirty="0">
                  <a:ea typeface="Cambria Math" panose="02040503050406030204" pitchFamily="18" charset="0"/>
                </a:endParaRPr>
              </a:p>
              <a:p>
                <a:pPr marL="11430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m:oMathPara>
                </a14:m>
                <a:endParaRPr lang="en-US" dirty="0"/>
              </a:p>
              <a:p>
                <a:endParaRPr lang="en-US" dirty="0"/>
              </a:p>
              <a:p>
                <a:r>
                  <a:rPr lang="en-US" dirty="0" err="1"/>
                  <a:t>Bị</a:t>
                </a:r>
                <a:r>
                  <a:rPr lang="en-US" dirty="0"/>
                  <a:t> </a:t>
                </a:r>
                <a:r>
                  <a:rPr lang="en-US" dirty="0" err="1"/>
                  <a:t>chặn</a:t>
                </a:r>
                <a:r>
                  <a:rPr lang="en-US" dirty="0"/>
                  <a:t> </a:t>
                </a:r>
                <a:r>
                  <a:rPr lang="en-US" dirty="0" err="1"/>
                  <a:t>trong</a:t>
                </a:r>
                <a:r>
                  <a:rPr lang="en-US" dirty="0"/>
                  <a:t> </a:t>
                </a:r>
                <a:r>
                  <a:rPr lang="en-US" dirty="0" err="1"/>
                  <a:t>khoảng</a:t>
                </a:r>
                <a:r>
                  <a:rPr lang="en-US" dirty="0"/>
                  <a:t> (0,1):</a:t>
                </a:r>
              </a:p>
              <a:p>
                <a:pPr marL="114300" indent="0">
                  <a:buFont typeface="Arial"/>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=0</m:t>
                        </m:r>
                      </m:e>
                    </m:func>
                  </m:oMath>
                </a14:m>
                <a:r>
                  <a:rPr lang="en-US" dirty="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e>
                    </m:func>
                  </m:oMath>
                </a14:m>
                <a:endParaRPr lang="en-US" dirty="0">
                  <a:ea typeface="Cambria Math" panose="02040503050406030204" pitchFamily="18" charset="0"/>
                </a:endParaRPr>
              </a:p>
              <a:p>
                <a:endParaRPr lang="en-US" dirty="0"/>
              </a:p>
              <a:p>
                <a:r>
                  <a:rPr lang="en-US" dirty="0" err="1"/>
                  <a:t>Đạo</a:t>
                </a:r>
                <a:r>
                  <a:rPr lang="en-US" dirty="0"/>
                  <a:t> </a:t>
                </a:r>
                <a:r>
                  <a:rPr lang="en-US" dirty="0" err="1"/>
                  <a:t>hàm</a:t>
                </a:r>
                <a:r>
                  <a:rPr lang="en-US" dirty="0"/>
                  <a:t>:</a:t>
                </a:r>
              </a:p>
              <a:p>
                <a:pPr marL="114300" indent="0">
                  <a:buFont typeface="Arial"/>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332916" y="946623"/>
                <a:ext cx="4068964" cy="39678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98877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hàm</a:t>
            </a:r>
            <a:r>
              <a:rPr lang="en-US" dirty="0" smtClean="0"/>
              <a:t> activation </a:t>
            </a:r>
            <a:r>
              <a:rPr lang="en-US" dirty="0" err="1" smtClean="0"/>
              <a:t>khác</a:t>
            </a:r>
            <a:endParaRPr lang="en-US" dirty="0"/>
          </a:p>
        </p:txBody>
      </p:sp>
      <p:sp>
        <p:nvSpPr>
          <p:cNvPr id="3" name="Text Placeholder 2"/>
          <p:cNvSpPr>
            <a:spLocks noGrp="1"/>
          </p:cNvSpPr>
          <p:nvPr>
            <p:ph type="body" idx="1"/>
          </p:nvPr>
        </p:nvSpPr>
        <p:spPr/>
        <p:txBody>
          <a:bodyPr/>
          <a:lstStyle/>
          <a:p>
            <a:r>
              <a:rPr lang="en-US" dirty="0" err="1" smtClean="0"/>
              <a:t>Tanh</a:t>
            </a:r>
            <a:r>
              <a:rPr lang="en-US" dirty="0" smtClean="0"/>
              <a:t>, </a:t>
            </a:r>
            <a:r>
              <a:rPr lang="en-US" dirty="0" err="1" smtClean="0"/>
              <a:t>relu</a:t>
            </a:r>
            <a:r>
              <a:rPr lang="en-US" dirty="0" smtClean="0"/>
              <a:t>, leaky </a:t>
            </a:r>
            <a:r>
              <a:rPr lang="en-US" dirty="0" err="1" smtClean="0"/>
              <a:t>relu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806439" y="1451111"/>
            <a:ext cx="7529513" cy="3193345"/>
          </a:xfrm>
          <a:prstGeom prst="rect">
            <a:avLst/>
          </a:prstGeom>
        </p:spPr>
      </p:pic>
    </p:spTree>
    <p:extLst>
      <p:ext uri="{BB962C8B-B14F-4D97-AF65-F5344CB8AC3E}">
        <p14:creationId xmlns:p14="http://schemas.microsoft.com/office/powerpoint/2010/main" val="39854396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1666</TotalTime>
  <Words>4067</Words>
  <Application>Microsoft Office PowerPoint</Application>
  <PresentationFormat>On-screen Show (16:9)</PresentationFormat>
  <Paragraphs>420</Paragraphs>
  <Slides>68</Slides>
  <Notes>32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Arial</vt:lpstr>
      <vt:lpstr>Calibri</vt:lpstr>
      <vt:lpstr>Cambria Math</vt:lpstr>
      <vt:lpstr>Wingdings</vt:lpstr>
      <vt:lpstr>Simple Light</vt:lpstr>
      <vt:lpstr>Simple Light</vt:lpstr>
      <vt:lpstr>Deep Learning Bài 2: Neural Network</vt:lpstr>
      <vt:lpstr>Giảng viên và Trợ giảng</vt:lpstr>
      <vt:lpstr>Giảng viên và Trợ giảng (hỗ trợ)</vt:lpstr>
      <vt:lpstr>Giới thiệu mentor </vt:lpstr>
      <vt:lpstr>Nội dung</vt:lpstr>
      <vt:lpstr>Phần 1: Neural Network</vt:lpstr>
      <vt:lpstr>Mạng neuron một lớp (perceptron)</vt:lpstr>
      <vt:lpstr>Mạng neuron một lớp (perceptron)</vt:lpstr>
      <vt:lpstr>Các hàm activation khác</vt:lpstr>
      <vt:lpstr>Hàm kích hoạt</vt:lpstr>
      <vt:lpstr>Sự quan trọng của hàm activation</vt:lpstr>
      <vt:lpstr>Code</vt:lpstr>
      <vt:lpstr>Perceptron nhiều đầu ra</vt:lpstr>
      <vt:lpstr>Mạng neuron một lớp</vt:lpstr>
      <vt:lpstr>Mạng neuron nhiều lớp (Deep neural network)</vt:lpstr>
      <vt:lpstr>Code</vt:lpstr>
      <vt:lpstr>Tính toán đầu ra (forward propagation)</vt:lpstr>
      <vt:lpstr>Tính toán đầu ra (forward propagation)</vt:lpstr>
      <vt:lpstr>Huấn luyện mô hình bằng backpropagation</vt:lpstr>
      <vt:lpstr>Huấn luyện mô hình bằng backpropagation</vt:lpstr>
      <vt:lpstr>Huấn luyện mô hình bằng backpropagation</vt:lpstr>
      <vt:lpstr>Phần 2: Logistic regression</vt:lpstr>
      <vt:lpstr>Phân loại nhị phân (binary classification)</vt:lpstr>
      <vt:lpstr>Thuật toán logistic regression</vt:lpstr>
      <vt:lpstr>Hàm mất mát sigmoid</vt:lpstr>
      <vt:lpstr>Giải thích hàm mất mát</vt:lpstr>
      <vt:lpstr>Trường hợp nhiều lớp (class)</vt:lpstr>
      <vt:lpstr>Hàm kích hoạt softmax</vt:lpstr>
      <vt:lpstr>Mã hoá one hot</vt:lpstr>
      <vt:lpstr>Hàm mất mát Cross Entropy</vt:lpstr>
      <vt:lpstr>Code</vt:lpstr>
      <vt:lpstr>Phần 3: Hàm mất mát</vt:lpstr>
      <vt:lpstr>Hàm mất mát</vt:lpstr>
      <vt:lpstr>Các hàm mất mát phổ biến</vt:lpstr>
      <vt:lpstr>MSE loss</vt:lpstr>
      <vt:lpstr>Binary Cross Entropy loss</vt:lpstr>
      <vt:lpstr>Cross Entropy loss</vt:lpstr>
      <vt:lpstr>Phần 3: Tối ưu hoá (optimization) </vt:lpstr>
      <vt:lpstr>Nhắc lại gradient descent</vt:lpstr>
      <vt:lpstr>Tối ưu hoá</vt:lpstr>
      <vt:lpstr>Điểm cực tiểu (Local minima)</vt:lpstr>
      <vt:lpstr>Hàm lồi (convexity)</vt:lpstr>
      <vt:lpstr>Stochastic Gradient Descent (SGD)</vt:lpstr>
      <vt:lpstr>Minibatch SGD</vt:lpstr>
      <vt:lpstr>Quán tính (momentum)</vt:lpstr>
      <vt:lpstr>Adam</vt:lpstr>
      <vt:lpstr>Các thuật toán gradient descent</vt:lpstr>
      <vt:lpstr>Phần 4: Cách đánh giá mô hình</vt:lpstr>
      <vt:lpstr>Ma trận confusion và các metric trong bài toán phân loại</vt:lpstr>
      <vt:lpstr>Code</vt:lpstr>
      <vt:lpstr>Phần 4: Các vấn đề khi huấn luyện mô hình</vt:lpstr>
      <vt:lpstr>Các bước thường gặp khi huấn luyện mô hình</vt:lpstr>
      <vt:lpstr>Huấn luyện mô hình với keras</vt:lpstr>
      <vt:lpstr>Underfit và overfit</vt:lpstr>
      <vt:lpstr>Làm sao để chọn tốc độ học (learning rate)</vt:lpstr>
      <vt:lpstr>Khởi động (warm up)</vt:lpstr>
      <vt:lpstr>Thay đổi learning rate theo lịch trình</vt:lpstr>
      <vt:lpstr>Regularization: Dropout</vt:lpstr>
      <vt:lpstr>Regularization: Early stopping</vt:lpstr>
      <vt:lpstr>Regularization: weight decay</vt:lpstr>
      <vt:lpstr>Cách chia các tập dữ liệu (splitting and cross validation)</vt:lpstr>
      <vt:lpstr>Phần 4: Bài tập và thảo luận</vt:lpstr>
      <vt:lpstr>Tóm tắt</vt:lpstr>
      <vt:lpstr>Code</vt:lpstr>
      <vt:lpstr>Thảo Luận &amp; Hỏi Đáp </vt:lpstr>
      <vt:lpstr>TODO</vt:lpstr>
      <vt:lpstr>Learning rate</vt:lpstr>
      <vt:lpstr>Quán tính (momentum)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81</cp:revision>
  <dcterms:modified xsi:type="dcterms:W3CDTF">2023-06-15T19:41:40Z</dcterms:modified>
</cp:coreProperties>
</file>